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4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9039BF-2549-4332-A2E5-E644E072AFE4}">
          <p14:sldIdLst>
            <p14:sldId id="256"/>
            <p14:sldId id="257"/>
            <p14:sldId id="258"/>
            <p14:sldId id="259"/>
            <p14:sldId id="260"/>
            <p14:sldId id="261"/>
            <p14:sldId id="262"/>
            <p14:sldId id="263"/>
            <p14:sldId id="264"/>
            <p14:sldId id="265"/>
            <p14:sldId id="266"/>
            <p14:sldId id="267"/>
          </p14:sldIdLst>
        </p14:section>
        <p14:section name="Untitled Section" id="{7D204132-6400-4DD6-81FE-F5DD6222F008}">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7" d="100"/>
          <a:sy n="67" d="100"/>
        </p:scale>
        <p:origin x="644"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29539" y="163068"/>
            <a:ext cx="11935968" cy="6533388"/>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1287779"/>
            <a:ext cx="12192000" cy="1313815"/>
          </a:xfrm>
          <a:custGeom>
            <a:avLst/>
            <a:gdLst/>
            <a:ahLst/>
            <a:cxnLst/>
            <a:rect l="l" t="t" r="r" b="b"/>
            <a:pathLst>
              <a:path w="12192000" h="1313814">
                <a:moveTo>
                  <a:pt x="12192000" y="0"/>
                </a:moveTo>
                <a:lnTo>
                  <a:pt x="0" y="0"/>
                </a:lnTo>
                <a:lnTo>
                  <a:pt x="0" y="1313688"/>
                </a:lnTo>
                <a:lnTo>
                  <a:pt x="12192000" y="1313688"/>
                </a:lnTo>
                <a:lnTo>
                  <a:pt x="12192000" y="0"/>
                </a:lnTo>
                <a:close/>
              </a:path>
            </a:pathLst>
          </a:custGeom>
          <a:solidFill>
            <a:srgbClr val="8BD2D7">
              <a:alpha val="65097"/>
            </a:srgbClr>
          </a:solidFill>
        </p:spPr>
        <p:txBody>
          <a:bodyPr wrap="square" lIns="0" tIns="0" rIns="0" bIns="0" rtlCol="0"/>
          <a:lstStyle/>
          <a:p>
            <a:endParaRPr/>
          </a:p>
        </p:txBody>
      </p:sp>
      <p:sp>
        <p:nvSpPr>
          <p:cNvPr id="18" name="bg object 18"/>
          <p:cNvSpPr/>
          <p:nvPr/>
        </p:nvSpPr>
        <p:spPr>
          <a:xfrm>
            <a:off x="7868411" y="1321307"/>
            <a:ext cx="3683507" cy="1335024"/>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1066800" y="1598676"/>
            <a:ext cx="2369820" cy="778763"/>
          </a:xfrm>
          <a:prstGeom prst="rect">
            <a:avLst/>
          </a:prstGeom>
          <a:blipFill>
            <a:blip r:embed="rId4" cstate="print"/>
            <a:stretch>
              <a:fillRect/>
            </a:stretch>
          </a:blipFill>
        </p:spPr>
        <p:txBody>
          <a:bodyPr wrap="square" lIns="0" tIns="0" rIns="0" bIns="0" rtlCol="0"/>
          <a:lstStyle/>
          <a:p>
            <a:endParaRPr/>
          </a:p>
        </p:txBody>
      </p:sp>
      <p:sp>
        <p:nvSpPr>
          <p:cNvPr id="20" name="bg object 20"/>
          <p:cNvSpPr/>
          <p:nvPr/>
        </p:nvSpPr>
        <p:spPr>
          <a:xfrm>
            <a:off x="0" y="3800856"/>
            <a:ext cx="12064365" cy="1283335"/>
          </a:xfrm>
          <a:custGeom>
            <a:avLst/>
            <a:gdLst/>
            <a:ahLst/>
            <a:cxnLst/>
            <a:rect l="l" t="t" r="r" b="b"/>
            <a:pathLst>
              <a:path w="12064365" h="1283335">
                <a:moveTo>
                  <a:pt x="12063984" y="0"/>
                </a:moveTo>
                <a:lnTo>
                  <a:pt x="0" y="0"/>
                </a:lnTo>
                <a:lnTo>
                  <a:pt x="0" y="1283208"/>
                </a:lnTo>
                <a:lnTo>
                  <a:pt x="12063984" y="1283208"/>
                </a:lnTo>
                <a:lnTo>
                  <a:pt x="12063984" y="0"/>
                </a:lnTo>
                <a:close/>
              </a:path>
            </a:pathLst>
          </a:custGeom>
          <a:solidFill>
            <a:srgbClr val="E31D39">
              <a:alpha val="64704"/>
            </a:srgbClr>
          </a:solidFill>
        </p:spPr>
        <p:txBody>
          <a:bodyPr wrap="square" lIns="0" tIns="0" rIns="0" bIns="0" rtlCol="0"/>
          <a:lstStyle/>
          <a:p>
            <a:endParaRPr/>
          </a:p>
        </p:txBody>
      </p:sp>
      <p:sp>
        <p:nvSpPr>
          <p:cNvPr id="21" name="bg object 21"/>
          <p:cNvSpPr/>
          <p:nvPr/>
        </p:nvSpPr>
        <p:spPr>
          <a:xfrm>
            <a:off x="5650991" y="3598164"/>
            <a:ext cx="2053589" cy="1229106"/>
          </a:xfrm>
          <a:prstGeom prst="rect">
            <a:avLst/>
          </a:prstGeom>
          <a:blipFill>
            <a:blip r:embed="rId5" cstate="print"/>
            <a:stretch>
              <a:fillRect/>
            </a:stretch>
          </a:blipFill>
        </p:spPr>
        <p:txBody>
          <a:bodyPr wrap="square" lIns="0" tIns="0" rIns="0" bIns="0" rtlCol="0"/>
          <a:lstStyle/>
          <a:p>
            <a:endParaRPr/>
          </a:p>
        </p:txBody>
      </p:sp>
      <p:sp>
        <p:nvSpPr>
          <p:cNvPr id="22" name="bg object 22"/>
          <p:cNvSpPr/>
          <p:nvPr/>
        </p:nvSpPr>
        <p:spPr>
          <a:xfrm>
            <a:off x="4264152" y="3598164"/>
            <a:ext cx="1985010" cy="1229106"/>
          </a:xfrm>
          <a:prstGeom prst="rect">
            <a:avLst/>
          </a:prstGeom>
          <a:blipFill>
            <a:blip r:embed="rId6" cstate="print"/>
            <a:stretch>
              <a:fillRect/>
            </a:stretch>
          </a:blipFill>
        </p:spPr>
        <p:txBody>
          <a:bodyPr wrap="square" lIns="0" tIns="0" rIns="0" bIns="0" rtlCol="0"/>
          <a:lstStyle/>
          <a:p>
            <a:endParaRPr/>
          </a:p>
        </p:txBody>
      </p:sp>
      <p:sp>
        <p:nvSpPr>
          <p:cNvPr id="23" name="bg object 23"/>
          <p:cNvSpPr/>
          <p:nvPr/>
        </p:nvSpPr>
        <p:spPr>
          <a:xfrm>
            <a:off x="5760720" y="4378452"/>
            <a:ext cx="1469898" cy="567690"/>
          </a:xfrm>
          <a:prstGeom prst="rect">
            <a:avLst/>
          </a:prstGeom>
          <a:blipFill>
            <a:blip r:embed="rId7" cstate="print"/>
            <a:stretch>
              <a:fillRect/>
            </a:stretch>
          </a:blipFill>
        </p:spPr>
        <p:txBody>
          <a:bodyPr wrap="square" lIns="0" tIns="0" rIns="0" bIns="0" rtlCol="0"/>
          <a:lstStyle/>
          <a:p>
            <a:endParaRPr/>
          </a:p>
        </p:txBody>
      </p:sp>
      <p:sp>
        <p:nvSpPr>
          <p:cNvPr id="24" name="bg object 24"/>
          <p:cNvSpPr/>
          <p:nvPr/>
        </p:nvSpPr>
        <p:spPr>
          <a:xfrm>
            <a:off x="4791455" y="4378452"/>
            <a:ext cx="1241298" cy="567690"/>
          </a:xfrm>
          <a:prstGeom prst="rect">
            <a:avLst/>
          </a:prstGeom>
          <a:blipFill>
            <a:blip r:embed="rId8" cstate="print"/>
            <a:stretch>
              <a:fillRect/>
            </a:stretch>
          </a:blipFill>
        </p:spPr>
        <p:txBody>
          <a:bodyPr wrap="square" lIns="0" tIns="0" rIns="0" bIns="0" rtlCol="0"/>
          <a:lstStyle/>
          <a:p>
            <a:endParaRPr/>
          </a:p>
        </p:txBody>
      </p:sp>
      <p:sp>
        <p:nvSpPr>
          <p:cNvPr id="25" name="bg object 25"/>
          <p:cNvSpPr/>
          <p:nvPr/>
        </p:nvSpPr>
        <p:spPr>
          <a:xfrm>
            <a:off x="4722876" y="4378452"/>
            <a:ext cx="407682" cy="567690"/>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4598289" y="3695396"/>
            <a:ext cx="2995421" cy="107822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29539" y="163068"/>
            <a:ext cx="11936095" cy="1035050"/>
          </a:xfrm>
          <a:custGeom>
            <a:avLst/>
            <a:gdLst/>
            <a:ahLst/>
            <a:cxnLst/>
            <a:rect l="l" t="t" r="r" b="b"/>
            <a:pathLst>
              <a:path w="11936095" h="1035050">
                <a:moveTo>
                  <a:pt x="11935968" y="0"/>
                </a:moveTo>
                <a:lnTo>
                  <a:pt x="0" y="0"/>
                </a:lnTo>
                <a:lnTo>
                  <a:pt x="0" y="1034795"/>
                </a:lnTo>
                <a:lnTo>
                  <a:pt x="11935968" y="1034795"/>
                </a:lnTo>
                <a:lnTo>
                  <a:pt x="11935968" y="0"/>
                </a:lnTo>
                <a:close/>
              </a:path>
            </a:pathLst>
          </a:custGeom>
          <a:solidFill>
            <a:srgbClr val="EE7989"/>
          </a:solidFill>
        </p:spPr>
        <p:txBody>
          <a:bodyPr wrap="square" lIns="0" tIns="0" rIns="0" bIns="0" rtlCol="0"/>
          <a:lstStyle/>
          <a:p>
            <a:endParaRPr/>
          </a:p>
        </p:txBody>
      </p:sp>
      <p:sp>
        <p:nvSpPr>
          <p:cNvPr id="17" name="bg object 17"/>
          <p:cNvSpPr/>
          <p:nvPr/>
        </p:nvSpPr>
        <p:spPr>
          <a:xfrm>
            <a:off x="4689348" y="169164"/>
            <a:ext cx="4671822" cy="1229105"/>
          </a:xfrm>
          <a:prstGeom prst="rect">
            <a:avLst/>
          </a:prstGeom>
          <a:blipFill>
            <a:blip r:embed="rId2" cstate="print"/>
            <a:stretch>
              <a:fillRect/>
            </a:stretch>
          </a:blipFill>
        </p:spPr>
        <p:txBody>
          <a:bodyPr wrap="square" lIns="0" tIns="0" rIns="0" bIns="0" rtlCol="0"/>
          <a:lstStyle/>
          <a:p>
            <a:endParaRPr/>
          </a:p>
        </p:txBody>
      </p:sp>
      <p:sp>
        <p:nvSpPr>
          <p:cNvPr id="18" name="bg object 18"/>
          <p:cNvSpPr/>
          <p:nvPr/>
        </p:nvSpPr>
        <p:spPr>
          <a:xfrm>
            <a:off x="4503419" y="169164"/>
            <a:ext cx="912113" cy="1229105"/>
          </a:xfrm>
          <a:prstGeom prst="rect">
            <a:avLst/>
          </a:prstGeom>
          <a:blipFill>
            <a:blip r:embed="rId3" cstate="print"/>
            <a:stretch>
              <a:fillRect/>
            </a:stretch>
          </a:blipFill>
        </p:spPr>
        <p:txBody>
          <a:bodyPr wrap="square" lIns="0" tIns="0" rIns="0" bIns="0" rtlCol="0"/>
          <a:lstStyle/>
          <a:p>
            <a:endParaRPr/>
          </a:p>
        </p:txBody>
      </p:sp>
      <p:sp>
        <p:nvSpPr>
          <p:cNvPr id="19" name="bg object 19"/>
          <p:cNvSpPr/>
          <p:nvPr/>
        </p:nvSpPr>
        <p:spPr>
          <a:xfrm>
            <a:off x="2866644" y="169164"/>
            <a:ext cx="2362961" cy="1229105"/>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2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84475" y="279019"/>
            <a:ext cx="6623049" cy="665480"/>
          </a:xfrm>
          <a:prstGeom prst="rect">
            <a:avLst/>
          </a:prstGeom>
        </p:spPr>
        <p:txBody>
          <a:bodyPr wrap="square" lIns="0" tIns="0" rIns="0" bIns="0">
            <a:spAutoFit/>
          </a:bodyPr>
          <a:lstStyle>
            <a:lvl1pPr>
              <a:defRPr sz="4200" b="1" i="0">
                <a:solidFill>
                  <a:schemeClr val="bg1"/>
                </a:solidFill>
                <a:latin typeface="Arial"/>
                <a:cs typeface="Arial"/>
              </a:defRPr>
            </a:lvl1pPr>
          </a:lstStyle>
          <a:p>
            <a:endParaRPr/>
          </a:p>
        </p:txBody>
      </p:sp>
      <p:sp>
        <p:nvSpPr>
          <p:cNvPr id="3" name="Holder 3"/>
          <p:cNvSpPr>
            <a:spLocks noGrp="1"/>
          </p:cNvSpPr>
          <p:nvPr>
            <p:ph type="body" idx="1"/>
          </p:nvPr>
        </p:nvSpPr>
        <p:spPr>
          <a:xfrm>
            <a:off x="1576197" y="1657857"/>
            <a:ext cx="8419465" cy="37033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2/14/2022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13.png"/><Relationship Id="rId7" Type="http://schemas.openxmlformats.org/officeDocument/2006/relationships/image" Target="../media/image46.jp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jpg"/><Relationship Id="rId10" Type="http://schemas.openxmlformats.org/officeDocument/2006/relationships/image" Target="../media/image49.png"/><Relationship Id="rId4" Type="http://schemas.openxmlformats.org/officeDocument/2006/relationships/image" Target="../media/image43.jp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17.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30.jpg"/><Relationship Id="rId12" Type="http://schemas.openxmlformats.org/officeDocument/2006/relationships/image" Target="../media/image34.jp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33.jpg"/><Relationship Id="rId5" Type="http://schemas.openxmlformats.org/officeDocument/2006/relationships/image" Target="../media/image17.jpg"/><Relationship Id="rId10" Type="http://schemas.openxmlformats.org/officeDocument/2006/relationships/image" Target="../media/image32.jpg"/><Relationship Id="rId4" Type="http://schemas.openxmlformats.org/officeDocument/2006/relationships/image" Target="../media/image11.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13.png"/><Relationship Id="rId7" Type="http://schemas.openxmlformats.org/officeDocument/2006/relationships/image" Target="../media/image39.jp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38.jpg"/><Relationship Id="rId5" Type="http://schemas.openxmlformats.org/officeDocument/2006/relationships/image" Target="../media/image37.jpg"/><Relationship Id="rId10" Type="http://schemas.openxmlformats.org/officeDocument/2006/relationships/image" Target="../media/image42.jpg"/><Relationship Id="rId4" Type="http://schemas.openxmlformats.org/officeDocument/2006/relationships/image" Target="../media/image36.jpg"/><Relationship Id="rId9"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27000" y="1343253"/>
            <a:ext cx="11938000" cy="5468010"/>
            <a:chOff x="126492" y="1341119"/>
            <a:chExt cx="11938000" cy="5468010"/>
          </a:xfrm>
        </p:grpSpPr>
        <p:sp>
          <p:nvSpPr>
            <p:cNvPr id="4" name="object 4"/>
            <p:cNvSpPr/>
            <p:nvPr/>
          </p:nvSpPr>
          <p:spPr>
            <a:xfrm>
              <a:off x="188976" y="6466331"/>
              <a:ext cx="935736" cy="34279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003280" y="6490598"/>
              <a:ext cx="970633" cy="28541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6492" y="1341119"/>
              <a:ext cx="11938000" cy="5125720"/>
            </a:xfrm>
            <a:custGeom>
              <a:avLst/>
              <a:gdLst/>
              <a:ahLst/>
              <a:cxnLst/>
              <a:rect l="l" t="t" r="r" b="b"/>
              <a:pathLst>
                <a:path w="11938000" h="5125720">
                  <a:moveTo>
                    <a:pt x="11937492" y="0"/>
                  </a:moveTo>
                  <a:lnTo>
                    <a:pt x="0" y="0"/>
                  </a:lnTo>
                  <a:lnTo>
                    <a:pt x="0" y="5125212"/>
                  </a:lnTo>
                  <a:lnTo>
                    <a:pt x="11937492" y="5125212"/>
                  </a:lnTo>
                  <a:lnTo>
                    <a:pt x="11937492" y="0"/>
                  </a:lnTo>
                  <a:close/>
                </a:path>
              </a:pathLst>
            </a:custGeom>
            <a:solidFill>
              <a:srgbClr val="B3B5C1"/>
            </a:solidFill>
          </p:spPr>
          <p:txBody>
            <a:bodyPr wrap="square" lIns="0" tIns="0" rIns="0" bIns="0" rtlCol="0"/>
            <a:lstStyle/>
            <a:p>
              <a:endParaRPr/>
            </a:p>
          </p:txBody>
        </p:sp>
        <p:sp>
          <p:nvSpPr>
            <p:cNvPr id="7" name="object 7"/>
            <p:cNvSpPr/>
            <p:nvPr/>
          </p:nvSpPr>
          <p:spPr>
            <a:xfrm>
              <a:off x="484632" y="1520951"/>
              <a:ext cx="2778251" cy="246583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463699" y="1755627"/>
              <a:ext cx="2304962" cy="211067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479000" y="1520951"/>
              <a:ext cx="3389406" cy="269135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370320" y="3904525"/>
              <a:ext cx="2035994" cy="245817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506724" y="4675627"/>
              <a:ext cx="2411064" cy="1668776"/>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8719903" y="3573698"/>
              <a:ext cx="3241585" cy="2814553"/>
            </a:xfrm>
            <a:prstGeom prst="rect">
              <a:avLst/>
            </a:prstGeom>
            <a:blipFill>
              <a:blip r:embed="rId9" cstate="print"/>
              <a:stretch>
                <a:fillRect/>
              </a:stretch>
            </a:blipFill>
          </p:spPr>
          <p:txBody>
            <a:bodyPr wrap="square" lIns="0" tIns="0" rIns="0" bIns="0" rtlCol="0"/>
            <a:lstStyle/>
            <a:p>
              <a:endParaRPr/>
            </a:p>
          </p:txBody>
        </p:sp>
      </p:grpSp>
      <p:pic>
        <p:nvPicPr>
          <p:cNvPr id="14" name="Picture 13">
            <a:extLst>
              <a:ext uri="{FF2B5EF4-FFF2-40B4-BE49-F238E27FC236}">
                <a16:creationId xmlns:a16="http://schemas.microsoft.com/office/drawing/2014/main" id="{F99A6323-1758-479E-9A5E-E82E2324E203}"/>
              </a:ext>
            </a:extLst>
          </p:cNvPr>
          <p:cNvPicPr>
            <a:picLocks noChangeAspect="1"/>
          </p:cNvPicPr>
          <p:nvPr/>
        </p:nvPicPr>
        <p:blipFill>
          <a:blip r:embed="rId10"/>
          <a:stretch>
            <a:fillRect/>
          </a:stretch>
        </p:blipFill>
        <p:spPr>
          <a:xfrm>
            <a:off x="355515" y="4578275"/>
            <a:ext cx="2966712" cy="1668776"/>
          </a:xfrm>
          <a:prstGeom prst="rect">
            <a:avLst/>
          </a:prstGeom>
        </p:spPr>
      </p:pic>
      <p:pic>
        <p:nvPicPr>
          <p:cNvPr id="17" name="x_id-99BDCE4F-622F-4A82-8099-076181AC08F8" descr="Image.jpeg">
            <a:extLst>
              <a:ext uri="{FF2B5EF4-FFF2-40B4-BE49-F238E27FC236}">
                <a16:creationId xmlns:a16="http://schemas.microsoft.com/office/drawing/2014/main" id="{51A0B981-FF05-4669-BA69-BA0E093B8D78}"/>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9603" b="7196"/>
          <a:stretch/>
        </p:blipFill>
        <p:spPr bwMode="auto">
          <a:xfrm>
            <a:off x="7644759" y="1811442"/>
            <a:ext cx="1523110" cy="274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9539" y="163068"/>
            <a:ext cx="11936095" cy="1235710"/>
            <a:chOff x="129539" y="163068"/>
            <a:chExt cx="11936095" cy="1235710"/>
          </a:xfrm>
        </p:grpSpPr>
        <p:sp>
          <p:nvSpPr>
            <p:cNvPr id="3" name="object 3"/>
            <p:cNvSpPr/>
            <p:nvPr/>
          </p:nvSpPr>
          <p:spPr>
            <a:xfrm>
              <a:off x="129539" y="163068"/>
              <a:ext cx="11936095" cy="1035050"/>
            </a:xfrm>
            <a:custGeom>
              <a:avLst/>
              <a:gdLst/>
              <a:ahLst/>
              <a:cxnLst/>
              <a:rect l="l" t="t" r="r" b="b"/>
              <a:pathLst>
                <a:path w="11936095" h="1035050">
                  <a:moveTo>
                    <a:pt x="11935968" y="0"/>
                  </a:moveTo>
                  <a:lnTo>
                    <a:pt x="0" y="0"/>
                  </a:lnTo>
                  <a:lnTo>
                    <a:pt x="0" y="1034795"/>
                  </a:lnTo>
                  <a:lnTo>
                    <a:pt x="11935968" y="1034795"/>
                  </a:lnTo>
                  <a:lnTo>
                    <a:pt x="11935968" y="0"/>
                  </a:lnTo>
                  <a:close/>
                </a:path>
              </a:pathLst>
            </a:custGeom>
            <a:solidFill>
              <a:srgbClr val="8BD2D6"/>
            </a:solidFill>
          </p:spPr>
          <p:txBody>
            <a:bodyPr wrap="square" lIns="0" tIns="0" rIns="0" bIns="0" rtlCol="0"/>
            <a:lstStyle/>
            <a:p>
              <a:endParaRPr/>
            </a:p>
          </p:txBody>
        </p:sp>
        <p:sp>
          <p:nvSpPr>
            <p:cNvPr id="4" name="object 4"/>
            <p:cNvSpPr/>
            <p:nvPr/>
          </p:nvSpPr>
          <p:spPr>
            <a:xfrm>
              <a:off x="4479036" y="169164"/>
              <a:ext cx="2652521" cy="122910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405372" y="169164"/>
              <a:ext cx="1347977" cy="1229105"/>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812284" y="317119"/>
            <a:ext cx="2574290" cy="696595"/>
          </a:xfrm>
          <a:prstGeom prst="rect">
            <a:avLst/>
          </a:prstGeom>
        </p:spPr>
        <p:txBody>
          <a:bodyPr vert="horz" wrap="square" lIns="0" tIns="12700" rIns="0" bIns="0" rtlCol="0">
            <a:spAutoFit/>
          </a:bodyPr>
          <a:lstStyle/>
          <a:p>
            <a:pPr marL="12700">
              <a:lnSpc>
                <a:spcPct val="100000"/>
              </a:lnSpc>
              <a:spcBef>
                <a:spcPts val="100"/>
              </a:spcBef>
              <a:tabLst>
                <a:tab pos="1938655" algn="l"/>
              </a:tabLst>
            </a:pPr>
            <a:r>
              <a:rPr sz="4400" dirty="0"/>
              <a:t>COVID	</a:t>
            </a:r>
            <a:r>
              <a:rPr sz="4400" spc="-5" dirty="0"/>
              <a:t>19</a:t>
            </a:r>
            <a:endParaRPr sz="4400"/>
          </a:p>
        </p:txBody>
      </p:sp>
      <p:sp>
        <p:nvSpPr>
          <p:cNvPr id="7" name="object 7"/>
          <p:cNvSpPr/>
          <p:nvPr/>
        </p:nvSpPr>
        <p:spPr>
          <a:xfrm>
            <a:off x="11003280" y="6490598"/>
            <a:ext cx="970633" cy="285410"/>
          </a:xfrm>
          <a:prstGeom prst="rect">
            <a:avLst/>
          </a:prstGeom>
          <a:blipFill>
            <a:blip r:embed="rId4" cstate="print"/>
            <a:stretch>
              <a:fillRect/>
            </a:stretch>
          </a:blipFill>
        </p:spPr>
        <p:txBody>
          <a:bodyPr wrap="square" lIns="0" tIns="0" rIns="0" bIns="0" rtlCol="0"/>
          <a:lstStyle/>
          <a:p>
            <a:endParaRPr/>
          </a:p>
        </p:txBody>
      </p:sp>
      <p:grpSp>
        <p:nvGrpSpPr>
          <p:cNvPr id="8" name="object 8"/>
          <p:cNvGrpSpPr/>
          <p:nvPr/>
        </p:nvGrpSpPr>
        <p:grpSpPr>
          <a:xfrm>
            <a:off x="129539" y="1313688"/>
            <a:ext cx="11936095" cy="5495925"/>
            <a:chOff x="129539" y="1313688"/>
            <a:chExt cx="11936095" cy="5495925"/>
          </a:xfrm>
        </p:grpSpPr>
        <p:sp>
          <p:nvSpPr>
            <p:cNvPr id="9" name="object 9"/>
            <p:cNvSpPr/>
            <p:nvPr/>
          </p:nvSpPr>
          <p:spPr>
            <a:xfrm>
              <a:off x="188975" y="6466332"/>
              <a:ext cx="935736" cy="34279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9539" y="1313688"/>
              <a:ext cx="11936095" cy="5125720"/>
            </a:xfrm>
            <a:custGeom>
              <a:avLst/>
              <a:gdLst/>
              <a:ahLst/>
              <a:cxnLst/>
              <a:rect l="l" t="t" r="r" b="b"/>
              <a:pathLst>
                <a:path w="11936095" h="5125720">
                  <a:moveTo>
                    <a:pt x="11935968" y="0"/>
                  </a:moveTo>
                  <a:lnTo>
                    <a:pt x="0" y="0"/>
                  </a:lnTo>
                  <a:lnTo>
                    <a:pt x="0" y="5125212"/>
                  </a:lnTo>
                  <a:lnTo>
                    <a:pt x="11935968" y="5125212"/>
                  </a:lnTo>
                  <a:lnTo>
                    <a:pt x="11935968" y="0"/>
                  </a:lnTo>
                  <a:close/>
                </a:path>
              </a:pathLst>
            </a:custGeom>
            <a:solidFill>
              <a:srgbClr val="B3B5C1"/>
            </a:solidFill>
          </p:spPr>
          <p:txBody>
            <a:bodyPr wrap="square" lIns="0" tIns="0" rIns="0" bIns="0" rtlCol="0"/>
            <a:lstStyle/>
            <a:p>
              <a:endParaRPr/>
            </a:p>
          </p:txBody>
        </p:sp>
      </p:grpSp>
      <p:sp>
        <p:nvSpPr>
          <p:cNvPr id="12" name="object 12"/>
          <p:cNvSpPr/>
          <p:nvPr/>
        </p:nvSpPr>
        <p:spPr>
          <a:xfrm>
            <a:off x="457200" y="1696720"/>
            <a:ext cx="2235473" cy="1752600"/>
          </a:xfrm>
          <a:prstGeom prst="rect">
            <a:avLst/>
          </a:prstGeom>
          <a:blipFill>
            <a:blip r:embed="rId6" cstate="print"/>
            <a:stretch>
              <a:fillRect/>
            </a:stretch>
          </a:blipFill>
        </p:spPr>
        <p:txBody>
          <a:bodyPr wrap="square" lIns="0" tIns="0" rIns="0" bIns="0" rtlCol="0"/>
          <a:lstStyle/>
          <a:p>
            <a:endParaRPr/>
          </a:p>
        </p:txBody>
      </p:sp>
      <p:sp>
        <p:nvSpPr>
          <p:cNvPr id="13" name="TextBox 12">
            <a:extLst>
              <a:ext uri="{FF2B5EF4-FFF2-40B4-BE49-F238E27FC236}">
                <a16:creationId xmlns:a16="http://schemas.microsoft.com/office/drawing/2014/main" id="{2ACA421D-4FCA-4725-957A-1382A150B024}"/>
              </a:ext>
            </a:extLst>
          </p:cNvPr>
          <p:cNvSpPr txBox="1"/>
          <p:nvPr/>
        </p:nvSpPr>
        <p:spPr>
          <a:xfrm>
            <a:off x="4876800" y="1762251"/>
            <a:ext cx="7036434" cy="4581832"/>
          </a:xfrm>
          <a:prstGeom prst="rect">
            <a:avLst/>
          </a:prstGeom>
          <a:noFill/>
        </p:spPr>
        <p:txBody>
          <a:bodyPr wrap="square" rtlCol="0">
            <a:spAutoFit/>
          </a:bodyPr>
          <a:lstStyle/>
          <a:p>
            <a:pPr marL="285750" indent="-285750" algn="r" rtl="1">
              <a:lnSpc>
                <a:spcPct val="150000"/>
              </a:lnSpc>
              <a:buFont typeface="Arial" panose="020B0604020202020204" pitchFamily="34" charset="0"/>
              <a:buChar char="•"/>
            </a:pPr>
            <a:r>
              <a:rPr lang="he-IL" sz="1400" b="1" dirty="0">
                <a:solidFill>
                  <a:schemeClr val="bg1"/>
                </a:solidFill>
              </a:rPr>
              <a:t>נכון להיום, אין כמעט מגבלות קורונה בבריטניה על אף מספרים יחסית גבוהים של נדבקים</a:t>
            </a:r>
          </a:p>
          <a:p>
            <a:pPr marL="285750" indent="-285750" algn="r" rtl="1">
              <a:lnSpc>
                <a:spcPct val="150000"/>
              </a:lnSpc>
              <a:buFont typeface="Arial" panose="020B0604020202020204" pitchFamily="34" charset="0"/>
              <a:buChar char="•"/>
            </a:pPr>
            <a:r>
              <a:rPr lang="he-IL" sz="1400" b="1" dirty="0">
                <a:solidFill>
                  <a:schemeClr val="bg1"/>
                </a:solidFill>
              </a:rPr>
              <a:t>החיסון ניתן פה מעל גיל 12, מחוסנים מעל גיל זה באחוזים יחסית גבוהים</a:t>
            </a:r>
          </a:p>
          <a:p>
            <a:pPr marL="285750" indent="-285750" algn="r" rtl="1">
              <a:lnSpc>
                <a:spcPct val="150000"/>
              </a:lnSpc>
              <a:buFont typeface="Arial" panose="020B0604020202020204" pitchFamily="34" charset="0"/>
              <a:buChar char="•"/>
            </a:pPr>
            <a:r>
              <a:rPr lang="he-IL" sz="1400" b="1" dirty="0">
                <a:solidFill>
                  <a:schemeClr val="bg1"/>
                </a:solidFill>
              </a:rPr>
              <a:t>בריטים/תיירים אשר מחוסנים ב2 חיסונים + ילדים מתחת לגיל 18 לא זקוקים לשום בדיקה/בידוד בכניסה למדינה</a:t>
            </a:r>
          </a:p>
          <a:p>
            <a:pPr marL="285750" indent="-285750" algn="r" rtl="1">
              <a:lnSpc>
                <a:spcPct val="150000"/>
              </a:lnSpc>
              <a:buFont typeface="Arial" panose="020B0604020202020204" pitchFamily="34" charset="0"/>
              <a:buChar char="•"/>
            </a:pPr>
            <a:r>
              <a:rPr lang="he-IL" sz="1400" b="1" dirty="0">
                <a:solidFill>
                  <a:schemeClr val="bg1"/>
                </a:solidFill>
              </a:rPr>
              <a:t>ההזמנות חזרו למספרים גבוהים, ראו מיידית את ההשלכות של הורדת המגבלות על ה </a:t>
            </a:r>
            <a:r>
              <a:rPr lang="en-US" sz="1400" b="1" dirty="0">
                <a:solidFill>
                  <a:schemeClr val="bg1"/>
                </a:solidFill>
              </a:rPr>
              <a:t>TRAVEL</a:t>
            </a:r>
            <a:endParaRPr lang="he-IL" sz="1400" b="1" dirty="0">
              <a:solidFill>
                <a:schemeClr val="bg1"/>
              </a:solidFill>
            </a:endParaRPr>
          </a:p>
          <a:p>
            <a:pPr marL="285750" indent="-285750" algn="r" rtl="1">
              <a:lnSpc>
                <a:spcPct val="150000"/>
              </a:lnSpc>
              <a:buFont typeface="Arial" panose="020B0604020202020204" pitchFamily="34" charset="0"/>
              <a:buChar char="•"/>
            </a:pPr>
            <a:r>
              <a:rPr lang="he-IL" sz="1400" b="1" dirty="0">
                <a:solidFill>
                  <a:schemeClr val="bg1"/>
                </a:solidFill>
              </a:rPr>
              <a:t>האמון מתחיל לחזור, אבל אנשים עדיין קובעים את החופשות שלהם יחסית צמוד למועד היציאה (בעבר, בריטים היו ידועים בהזמנת החופשות הרבה זמן מראש), התעשייה מניחה שעם הזמן, המגמה תחזור להיות כפי שהייתה.</a:t>
            </a:r>
          </a:p>
          <a:p>
            <a:pPr marL="285750" indent="-285750" algn="r" rtl="1">
              <a:lnSpc>
                <a:spcPct val="150000"/>
              </a:lnSpc>
              <a:buFont typeface="Arial" panose="020B0604020202020204" pitchFamily="34" charset="0"/>
              <a:buChar char="•"/>
            </a:pPr>
            <a:r>
              <a:rPr lang="he-IL" sz="1400" b="1" dirty="0">
                <a:solidFill>
                  <a:schemeClr val="bg1"/>
                </a:solidFill>
              </a:rPr>
              <a:t>יותר אנשים מזמינים חופשות דרך סוכן.</a:t>
            </a:r>
          </a:p>
          <a:p>
            <a:pPr marL="285750" indent="-285750" algn="r" rtl="1">
              <a:lnSpc>
                <a:spcPct val="150000"/>
              </a:lnSpc>
              <a:buFont typeface="Arial" panose="020B0604020202020204" pitchFamily="34" charset="0"/>
              <a:buChar char="•"/>
            </a:pPr>
            <a:r>
              <a:rPr lang="he-IL" sz="1400" b="1" dirty="0">
                <a:solidFill>
                  <a:schemeClr val="bg1"/>
                </a:solidFill>
              </a:rPr>
              <a:t>מגמות נוספות – עבודה מרחוק, טיול בין-דורי, טיול החלומות או תיירות 'נקמה',</a:t>
            </a:r>
            <a:br>
              <a:rPr lang="en-US" sz="1400" b="1" dirty="0">
                <a:solidFill>
                  <a:schemeClr val="bg1"/>
                </a:solidFill>
              </a:rPr>
            </a:br>
            <a:r>
              <a:rPr lang="he-IL" sz="1400" b="1" dirty="0" err="1">
                <a:solidFill>
                  <a:schemeClr val="bg1"/>
                </a:solidFill>
              </a:rPr>
              <a:t>הקרוזים</a:t>
            </a:r>
            <a:r>
              <a:rPr lang="he-IL" sz="1400" b="1" dirty="0">
                <a:solidFill>
                  <a:schemeClr val="bg1"/>
                </a:solidFill>
              </a:rPr>
              <a:t> חוזרים.</a:t>
            </a:r>
          </a:p>
          <a:p>
            <a:pPr marL="285750" indent="-285750" algn="r" rtl="1">
              <a:lnSpc>
                <a:spcPct val="150000"/>
              </a:lnSpc>
              <a:buFont typeface="Arial" panose="020B0604020202020204" pitchFamily="34" charset="0"/>
              <a:buChar char="•"/>
            </a:pPr>
            <a:r>
              <a:rPr lang="he-IL" sz="1400" b="1" dirty="0">
                <a:solidFill>
                  <a:schemeClr val="bg1"/>
                </a:solidFill>
              </a:rPr>
              <a:t>מרבית מדינות העולם נפתחו מבחינת קורונה, רוב היעדים אליהם הבריטי טסים אינם דורשים בדיקות </a:t>
            </a:r>
            <a:r>
              <a:rPr lang="en-US" sz="1400" b="1" dirty="0">
                <a:solidFill>
                  <a:schemeClr val="bg1"/>
                </a:solidFill>
              </a:rPr>
              <a:t>PCR</a:t>
            </a:r>
            <a:r>
              <a:rPr lang="he-IL" sz="1400" b="1" dirty="0">
                <a:solidFill>
                  <a:schemeClr val="bg1"/>
                </a:solidFill>
              </a:rPr>
              <a:t> ממחוסנים ב2 חיסונים ומכניסים ילדים.</a:t>
            </a:r>
            <a:endParaRPr lang="en-GB" sz="16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415E-8728-49FE-BD76-1C45EC4E1ED8}"/>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C6C15E5A-197E-4699-8938-7DBB5A9AEE88}"/>
              </a:ext>
            </a:extLst>
          </p:cNvPr>
          <p:cNvSpPr>
            <a:spLocks noGrp="1"/>
          </p:cNvSpPr>
          <p:nvPr>
            <p:ph type="body" idx="1"/>
          </p:nvPr>
        </p:nvSpPr>
        <p:spPr/>
        <p:txBody>
          <a:bodyPr/>
          <a:lstStyle/>
          <a:p>
            <a:endParaRPr lang="en-GB"/>
          </a:p>
        </p:txBody>
      </p:sp>
      <p:grpSp>
        <p:nvGrpSpPr>
          <p:cNvPr id="4" name="object 8">
            <a:extLst>
              <a:ext uri="{FF2B5EF4-FFF2-40B4-BE49-F238E27FC236}">
                <a16:creationId xmlns:a16="http://schemas.microsoft.com/office/drawing/2014/main" id="{AF0C6F97-0408-4B65-A4F8-2EE98569316C}"/>
              </a:ext>
            </a:extLst>
          </p:cNvPr>
          <p:cNvGrpSpPr/>
          <p:nvPr/>
        </p:nvGrpSpPr>
        <p:grpSpPr>
          <a:xfrm>
            <a:off x="129539" y="81992"/>
            <a:ext cx="11936095" cy="6727621"/>
            <a:chOff x="129539" y="1313688"/>
            <a:chExt cx="11936095" cy="5495925"/>
          </a:xfrm>
        </p:grpSpPr>
        <p:sp>
          <p:nvSpPr>
            <p:cNvPr id="5" name="object 9">
              <a:extLst>
                <a:ext uri="{FF2B5EF4-FFF2-40B4-BE49-F238E27FC236}">
                  <a16:creationId xmlns:a16="http://schemas.microsoft.com/office/drawing/2014/main" id="{97AA7143-AB8C-4BA6-AC0C-58A6B2244878}"/>
                </a:ext>
              </a:extLst>
            </p:cNvPr>
            <p:cNvSpPr/>
            <p:nvPr/>
          </p:nvSpPr>
          <p:spPr>
            <a:xfrm>
              <a:off x="188975" y="6466332"/>
              <a:ext cx="935736" cy="342798"/>
            </a:xfrm>
            <a:prstGeom prst="rect">
              <a:avLst/>
            </a:prstGeom>
            <a:blipFill>
              <a:blip r:embed="rId2" cstate="print"/>
              <a:stretch>
                <a:fillRect/>
              </a:stretch>
            </a:blipFill>
          </p:spPr>
          <p:txBody>
            <a:bodyPr wrap="square" lIns="0" tIns="0" rIns="0" bIns="0" rtlCol="0"/>
            <a:lstStyle/>
            <a:p>
              <a:endParaRPr/>
            </a:p>
          </p:txBody>
        </p:sp>
        <p:sp>
          <p:nvSpPr>
            <p:cNvPr id="6" name="object 10">
              <a:extLst>
                <a:ext uri="{FF2B5EF4-FFF2-40B4-BE49-F238E27FC236}">
                  <a16:creationId xmlns:a16="http://schemas.microsoft.com/office/drawing/2014/main" id="{169C1A92-B14A-4B1B-8165-F2EEE5CD3952}"/>
                </a:ext>
              </a:extLst>
            </p:cNvPr>
            <p:cNvSpPr/>
            <p:nvPr/>
          </p:nvSpPr>
          <p:spPr>
            <a:xfrm>
              <a:off x="129539" y="1313688"/>
              <a:ext cx="11936095" cy="5125720"/>
            </a:xfrm>
            <a:custGeom>
              <a:avLst/>
              <a:gdLst/>
              <a:ahLst/>
              <a:cxnLst/>
              <a:rect l="l" t="t" r="r" b="b"/>
              <a:pathLst>
                <a:path w="11936095" h="5125720">
                  <a:moveTo>
                    <a:pt x="11935968" y="0"/>
                  </a:moveTo>
                  <a:lnTo>
                    <a:pt x="0" y="0"/>
                  </a:lnTo>
                  <a:lnTo>
                    <a:pt x="0" y="5125212"/>
                  </a:lnTo>
                  <a:lnTo>
                    <a:pt x="11935968" y="5125212"/>
                  </a:lnTo>
                  <a:lnTo>
                    <a:pt x="11935968" y="0"/>
                  </a:lnTo>
                  <a:close/>
                </a:path>
              </a:pathLst>
            </a:custGeom>
            <a:solidFill>
              <a:srgbClr val="B3B5C1"/>
            </a:solidFill>
          </p:spPr>
          <p:txBody>
            <a:bodyPr wrap="square" lIns="0" tIns="0" rIns="0" bIns="0" rtlCol="0"/>
            <a:lstStyle/>
            <a:p>
              <a:endParaRPr/>
            </a:p>
          </p:txBody>
        </p:sp>
      </p:grpSp>
      <p:sp>
        <p:nvSpPr>
          <p:cNvPr id="8" name="object 7">
            <a:extLst>
              <a:ext uri="{FF2B5EF4-FFF2-40B4-BE49-F238E27FC236}">
                <a16:creationId xmlns:a16="http://schemas.microsoft.com/office/drawing/2014/main" id="{0C2365A6-B4A3-498B-B471-78A21A20B262}"/>
              </a:ext>
            </a:extLst>
          </p:cNvPr>
          <p:cNvSpPr/>
          <p:nvPr/>
        </p:nvSpPr>
        <p:spPr>
          <a:xfrm>
            <a:off x="11003280" y="6490598"/>
            <a:ext cx="970633" cy="285410"/>
          </a:xfrm>
          <a:prstGeom prst="rect">
            <a:avLst/>
          </a:prstGeom>
          <a:blipFill>
            <a:blip r:embed="rId3" cstate="print"/>
            <a:stretch>
              <a:fillRect/>
            </a:stretch>
          </a:blipFill>
        </p:spPr>
        <p:txBody>
          <a:bodyPr wrap="square" lIns="0" tIns="0" rIns="0" bIns="0" rtlCol="0"/>
          <a:lstStyle/>
          <a:p>
            <a:endParaRPr/>
          </a:p>
        </p:txBody>
      </p:sp>
      <p:sp>
        <p:nvSpPr>
          <p:cNvPr id="11" name="AutoShape 2">
            <a:extLst>
              <a:ext uri="{FF2B5EF4-FFF2-40B4-BE49-F238E27FC236}">
                <a16:creationId xmlns:a16="http://schemas.microsoft.com/office/drawing/2014/main" id="{A1D29AB1-0FD3-4525-B896-DBC6917465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D938066F-9DEF-47C1-A80A-794819FFE952}"/>
              </a:ext>
            </a:extLst>
          </p:cNvPr>
          <p:cNvPicPr>
            <a:picLocks noChangeAspect="1"/>
          </p:cNvPicPr>
          <p:nvPr/>
        </p:nvPicPr>
        <p:blipFill>
          <a:blip r:embed="rId4"/>
          <a:stretch>
            <a:fillRect/>
          </a:stretch>
        </p:blipFill>
        <p:spPr>
          <a:xfrm>
            <a:off x="5389631" y="1325480"/>
            <a:ext cx="6355682" cy="4766761"/>
          </a:xfrm>
          <a:prstGeom prst="rect">
            <a:avLst/>
          </a:prstGeom>
        </p:spPr>
      </p:pic>
      <p:sp>
        <p:nvSpPr>
          <p:cNvPr id="13" name="TextBox 12">
            <a:extLst>
              <a:ext uri="{FF2B5EF4-FFF2-40B4-BE49-F238E27FC236}">
                <a16:creationId xmlns:a16="http://schemas.microsoft.com/office/drawing/2014/main" id="{7400C304-1916-481A-A6DD-FD4140AB9091}"/>
              </a:ext>
            </a:extLst>
          </p:cNvPr>
          <p:cNvSpPr txBox="1"/>
          <p:nvPr/>
        </p:nvSpPr>
        <p:spPr>
          <a:xfrm>
            <a:off x="446687" y="765759"/>
            <a:ext cx="4734913" cy="3139321"/>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chemeClr val="bg1"/>
                </a:solidFill>
              </a:rPr>
              <a:t> Sharon Ehrlich Bershadsky, Director</a:t>
            </a:r>
          </a:p>
          <a:p>
            <a:pPr marL="285750" indent="-285750">
              <a:buFont typeface="Wingdings" panose="05000000000000000000" pitchFamily="2" charset="2"/>
              <a:buChar char="v"/>
            </a:pPr>
            <a:endParaRPr lang="en-US" dirty="0">
              <a:solidFill>
                <a:schemeClr val="bg1"/>
              </a:solidFill>
            </a:endParaRPr>
          </a:p>
          <a:p>
            <a:pPr marL="285750" indent="-285750">
              <a:buFont typeface="Wingdings" panose="05000000000000000000" pitchFamily="2" charset="2"/>
              <a:buChar char="v"/>
            </a:pPr>
            <a:r>
              <a:rPr lang="en-US" dirty="0">
                <a:solidFill>
                  <a:schemeClr val="bg1"/>
                </a:solidFill>
              </a:rPr>
              <a:t>Ron Israel, Operations Manager </a:t>
            </a:r>
            <a:r>
              <a:rPr lang="en-US" dirty="0" err="1">
                <a:solidFill>
                  <a:schemeClr val="bg1"/>
                </a:solidFill>
              </a:rPr>
              <a:t>Manager</a:t>
            </a:r>
            <a:r>
              <a:rPr lang="en-US" dirty="0">
                <a:solidFill>
                  <a:schemeClr val="bg1"/>
                </a:solidFill>
              </a:rPr>
              <a:t> </a:t>
            </a:r>
          </a:p>
          <a:p>
            <a:pPr marL="285750" indent="-285750">
              <a:buFont typeface="Wingdings" panose="05000000000000000000" pitchFamily="2" charset="2"/>
              <a:buChar char="v"/>
            </a:pPr>
            <a:endParaRPr lang="en-US" dirty="0">
              <a:solidFill>
                <a:schemeClr val="bg1"/>
              </a:solidFill>
            </a:endParaRPr>
          </a:p>
          <a:p>
            <a:pPr marL="285750" indent="-285750">
              <a:buFont typeface="Wingdings" panose="05000000000000000000" pitchFamily="2" charset="2"/>
              <a:buChar char="v"/>
            </a:pPr>
            <a:r>
              <a:rPr lang="en-US" dirty="0">
                <a:solidFill>
                  <a:schemeClr val="bg1"/>
                </a:solidFill>
              </a:rPr>
              <a:t>Michelle Roberts, Business Development Manager</a:t>
            </a:r>
          </a:p>
          <a:p>
            <a:pPr marL="285750" indent="-285750">
              <a:buFont typeface="Wingdings" panose="05000000000000000000" pitchFamily="2" charset="2"/>
              <a:buChar char="v"/>
            </a:pPr>
            <a:endParaRPr lang="en-US" dirty="0">
              <a:solidFill>
                <a:schemeClr val="bg1"/>
              </a:solidFill>
            </a:endParaRPr>
          </a:p>
          <a:p>
            <a:pPr marL="285750" indent="-285750">
              <a:buFont typeface="Wingdings" panose="05000000000000000000" pitchFamily="2" charset="2"/>
              <a:buChar char="v"/>
            </a:pPr>
            <a:r>
              <a:rPr lang="en-US" dirty="0">
                <a:solidFill>
                  <a:schemeClr val="bg1"/>
                </a:solidFill>
              </a:rPr>
              <a:t>Sara Dagan, PR Manager</a:t>
            </a:r>
          </a:p>
          <a:p>
            <a:pPr marL="285750" indent="-285750">
              <a:buFont typeface="Wingdings" panose="05000000000000000000" pitchFamily="2" charset="2"/>
              <a:buChar char="v"/>
            </a:pPr>
            <a:endParaRPr lang="en-US" dirty="0">
              <a:solidFill>
                <a:schemeClr val="bg1"/>
              </a:solidFill>
            </a:endParaRPr>
          </a:p>
          <a:p>
            <a:pPr marL="285750" indent="-285750">
              <a:buFont typeface="Wingdings" panose="05000000000000000000" pitchFamily="2" charset="2"/>
              <a:buChar char="v"/>
            </a:pPr>
            <a:r>
              <a:rPr lang="en-GB" b="1" dirty="0" err="1">
                <a:solidFill>
                  <a:schemeClr val="bg1"/>
                </a:solidFill>
              </a:rPr>
              <a:t>Eszter</a:t>
            </a:r>
            <a:r>
              <a:rPr lang="en-GB" b="1" dirty="0">
                <a:solidFill>
                  <a:schemeClr val="bg1"/>
                </a:solidFill>
              </a:rPr>
              <a:t> </a:t>
            </a:r>
            <a:r>
              <a:rPr lang="en-GB" b="1" dirty="0" err="1">
                <a:solidFill>
                  <a:schemeClr val="bg1"/>
                </a:solidFill>
              </a:rPr>
              <a:t>Dengyel</a:t>
            </a:r>
            <a:r>
              <a:rPr lang="en-US" dirty="0">
                <a:solidFill>
                  <a:schemeClr val="bg1"/>
                </a:solidFill>
              </a:rPr>
              <a:t> , Accounts Manager</a:t>
            </a:r>
          </a:p>
          <a:p>
            <a:pPr marL="285750" indent="-285750">
              <a:buFontTx/>
              <a:buChar char="-"/>
            </a:pPr>
            <a:endParaRPr lang="en-GB" dirty="0"/>
          </a:p>
        </p:txBody>
      </p:sp>
      <p:sp>
        <p:nvSpPr>
          <p:cNvPr id="14" name="TextBox 13">
            <a:extLst>
              <a:ext uri="{FF2B5EF4-FFF2-40B4-BE49-F238E27FC236}">
                <a16:creationId xmlns:a16="http://schemas.microsoft.com/office/drawing/2014/main" id="{FAFABAC8-ADE3-44AA-9E61-E8803A3E0D55}"/>
              </a:ext>
            </a:extLst>
          </p:cNvPr>
          <p:cNvSpPr txBox="1"/>
          <p:nvPr/>
        </p:nvSpPr>
        <p:spPr>
          <a:xfrm>
            <a:off x="1295400" y="219317"/>
            <a:ext cx="2667000" cy="379526"/>
          </a:xfrm>
          <a:prstGeom prst="rect">
            <a:avLst/>
          </a:prstGeom>
          <a:noFill/>
        </p:spPr>
        <p:txBody>
          <a:bodyPr wrap="square" rtlCol="0">
            <a:spAutoFit/>
          </a:bodyPr>
          <a:lstStyle/>
          <a:p>
            <a:r>
              <a:rPr lang="en-US" b="1" u="sng" dirty="0">
                <a:solidFill>
                  <a:schemeClr val="bg1"/>
                </a:solidFill>
              </a:rPr>
              <a:t>IGTO London Team</a:t>
            </a:r>
            <a:endParaRPr lang="en-GB" b="1" u="sng" dirty="0">
              <a:solidFill>
                <a:schemeClr val="bg1"/>
              </a:solidFill>
            </a:endParaRPr>
          </a:p>
        </p:txBody>
      </p:sp>
    </p:spTree>
    <p:extLst>
      <p:ext uri="{BB962C8B-B14F-4D97-AF65-F5344CB8AC3E}">
        <p14:creationId xmlns:p14="http://schemas.microsoft.com/office/powerpoint/2010/main" val="207039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6366" y="1205738"/>
            <a:ext cx="11935968" cy="51282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003280" y="6490598"/>
            <a:ext cx="970633" cy="28541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129539" y="150876"/>
            <a:ext cx="11936095" cy="1249045"/>
            <a:chOff x="129539" y="150876"/>
            <a:chExt cx="11936095" cy="1249045"/>
          </a:xfrm>
        </p:grpSpPr>
        <p:sp>
          <p:nvSpPr>
            <p:cNvPr id="5" name="object 5"/>
            <p:cNvSpPr/>
            <p:nvPr/>
          </p:nvSpPr>
          <p:spPr>
            <a:xfrm>
              <a:off x="129539" y="163068"/>
              <a:ext cx="11936095" cy="1035050"/>
            </a:xfrm>
            <a:custGeom>
              <a:avLst/>
              <a:gdLst/>
              <a:ahLst/>
              <a:cxnLst/>
              <a:rect l="l" t="t" r="r" b="b"/>
              <a:pathLst>
                <a:path w="11936095" h="1035050">
                  <a:moveTo>
                    <a:pt x="11935968" y="0"/>
                  </a:moveTo>
                  <a:lnTo>
                    <a:pt x="0" y="0"/>
                  </a:lnTo>
                  <a:lnTo>
                    <a:pt x="0" y="1034795"/>
                  </a:lnTo>
                  <a:lnTo>
                    <a:pt x="11935968" y="1034795"/>
                  </a:lnTo>
                  <a:lnTo>
                    <a:pt x="11935968" y="0"/>
                  </a:lnTo>
                  <a:close/>
                </a:path>
              </a:pathLst>
            </a:custGeom>
            <a:solidFill>
              <a:srgbClr val="DB5B92"/>
            </a:solidFill>
          </p:spPr>
          <p:txBody>
            <a:bodyPr wrap="square" lIns="0" tIns="0" rIns="0" bIns="0" rtlCol="0"/>
            <a:lstStyle/>
            <a:p>
              <a:endParaRPr/>
            </a:p>
          </p:txBody>
        </p:sp>
        <p:sp>
          <p:nvSpPr>
            <p:cNvPr id="6" name="object 6"/>
            <p:cNvSpPr/>
            <p:nvPr/>
          </p:nvSpPr>
          <p:spPr>
            <a:xfrm>
              <a:off x="5987795" y="150876"/>
              <a:ext cx="2710433" cy="122910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708904" y="170688"/>
              <a:ext cx="1005077" cy="122910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29584" y="150876"/>
              <a:ext cx="2779014" cy="1229106"/>
            </a:xfrm>
            <a:prstGeom prst="rect">
              <a:avLst/>
            </a:prstGeom>
            <a:blipFill>
              <a:blip r:embed="rId6" cstate="print"/>
              <a:stretch>
                <a:fillRect/>
              </a:stretch>
            </a:blipFill>
          </p:spPr>
          <p:txBody>
            <a:bodyPr wrap="square" lIns="0" tIns="0" rIns="0" bIns="0" rtlCol="0"/>
            <a:lstStyle/>
            <a:p>
              <a:endParaRPr/>
            </a:p>
          </p:txBody>
        </p:sp>
      </p:grpSp>
      <p:sp>
        <p:nvSpPr>
          <p:cNvPr id="10" name="object 10"/>
          <p:cNvSpPr/>
          <p:nvPr/>
        </p:nvSpPr>
        <p:spPr>
          <a:xfrm>
            <a:off x="188976" y="6466332"/>
            <a:ext cx="935736" cy="342798"/>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277213" y="1399793"/>
            <a:ext cx="2558034" cy="2948178"/>
          </a:xfrm>
          <a:prstGeom prst="rect">
            <a:avLst/>
          </a:prstGeom>
          <a:blipFill>
            <a:blip r:embed="rId8" cstate="print"/>
            <a:stretch>
              <a:fillRect/>
            </a:stretch>
          </a:blipFill>
        </p:spPr>
        <p:txBody>
          <a:bodyPr wrap="square" lIns="0" tIns="0" rIns="0" bIns="0" rtlCol="0"/>
          <a:lstStyle/>
          <a:p>
            <a:endParaRPr/>
          </a:p>
        </p:txBody>
      </p:sp>
      <p:sp>
        <p:nvSpPr>
          <p:cNvPr id="13" name="TextBox 12">
            <a:extLst>
              <a:ext uri="{FF2B5EF4-FFF2-40B4-BE49-F238E27FC236}">
                <a16:creationId xmlns:a16="http://schemas.microsoft.com/office/drawing/2014/main" id="{2171EF1C-83A3-421B-BCC0-6A6B456C54E5}"/>
              </a:ext>
            </a:extLst>
          </p:cNvPr>
          <p:cNvSpPr txBox="1"/>
          <p:nvPr/>
        </p:nvSpPr>
        <p:spPr>
          <a:xfrm>
            <a:off x="1534514" y="1646482"/>
            <a:ext cx="10439399" cy="4401205"/>
          </a:xfrm>
          <a:prstGeom prst="rect">
            <a:avLst/>
          </a:prstGeom>
          <a:noFill/>
        </p:spPr>
        <p:txBody>
          <a:bodyPr wrap="square" rtlCol="0">
            <a:spAutoFit/>
          </a:bodyPr>
          <a:lstStyle/>
          <a:p>
            <a:pPr algn="r" rtl="1"/>
            <a:r>
              <a:rPr lang="he-IL" sz="1400" b="1" dirty="0">
                <a:solidFill>
                  <a:schemeClr val="bg1"/>
                </a:solidFill>
              </a:rPr>
              <a:t>בריטניה היא מדינה השוכנת באיים הבריטיים, לא הרחק מחופיה המערביים של יבשת אירופה, מול צרפת.</a:t>
            </a:r>
          </a:p>
          <a:p>
            <a:pPr algn="r" rtl="1"/>
            <a:r>
              <a:rPr lang="he-IL" sz="1400" b="1" dirty="0">
                <a:solidFill>
                  <a:schemeClr val="bg1"/>
                </a:solidFill>
              </a:rPr>
              <a:t>הממלכה המאוחדת היא הציר המרכזי של 54 מדינות חבר העמים הבריטי, שבראשן עומדת המלכה אליזבת השנייה</a:t>
            </a:r>
          </a:p>
          <a:p>
            <a:pPr algn="r" rtl="1"/>
            <a:endParaRPr lang="he-IL" sz="1400" b="1" dirty="0">
              <a:solidFill>
                <a:schemeClr val="bg1"/>
              </a:solidFill>
            </a:endParaRPr>
          </a:p>
          <a:p>
            <a:pPr algn="r" rtl="1"/>
            <a:r>
              <a:rPr lang="he-IL" sz="1400" b="1" dirty="0">
                <a:solidFill>
                  <a:schemeClr val="bg1"/>
                </a:solidFill>
              </a:rPr>
              <a:t>הממלכה המאוחדת היא המדינה ה- 21 בגודלה מבחינת אוכלוסייה, עם למעלה מ- 66 מיליון תושבים.</a:t>
            </a:r>
          </a:p>
          <a:p>
            <a:pPr algn="r" rtl="1"/>
            <a:r>
              <a:rPr lang="he-IL" sz="1400" b="1" dirty="0">
                <a:solidFill>
                  <a:schemeClr val="bg1"/>
                </a:solidFill>
              </a:rPr>
              <a:t>המדינה עצמה מורכבת מארבע אומות שבעבר התקיימו כמדינות נפרדות: אנגליה, </a:t>
            </a:r>
            <a:r>
              <a:rPr lang="he-IL" sz="1400" b="1" dirty="0" err="1">
                <a:solidFill>
                  <a:schemeClr val="bg1"/>
                </a:solidFill>
              </a:rPr>
              <a:t>ויילס</a:t>
            </a:r>
            <a:r>
              <a:rPr lang="he-IL" sz="1400" b="1" dirty="0">
                <a:solidFill>
                  <a:schemeClr val="bg1"/>
                </a:solidFill>
              </a:rPr>
              <a:t>, סקוטלנד וצפון אירלנד</a:t>
            </a:r>
          </a:p>
          <a:p>
            <a:pPr algn="r" rtl="1"/>
            <a:endParaRPr lang="en-GB" sz="1400" b="1" dirty="0">
              <a:solidFill>
                <a:schemeClr val="bg1"/>
              </a:solidFill>
            </a:endParaRPr>
          </a:p>
          <a:p>
            <a:pPr algn="r" rtl="1"/>
            <a:r>
              <a:rPr lang="he-IL" sz="1400" b="1" dirty="0">
                <a:solidFill>
                  <a:schemeClr val="bg1"/>
                </a:solidFill>
              </a:rPr>
              <a:t>בירתה היא לונדון, אשר בה מרכז כלכלי עם אוכלוסייה אורבנית של למעלה מ 10 מיליון תושבים והיא הרביעית בגודלה ביבשת</a:t>
            </a:r>
          </a:p>
          <a:p>
            <a:pPr algn="r" rtl="1"/>
            <a:r>
              <a:rPr lang="he-IL" sz="1400" b="1" dirty="0">
                <a:solidFill>
                  <a:schemeClr val="bg1"/>
                </a:solidFill>
              </a:rPr>
              <a:t>אירופה.</a:t>
            </a:r>
          </a:p>
          <a:p>
            <a:pPr algn="r" rtl="1"/>
            <a:endParaRPr lang="en-GB" sz="1400" b="1" dirty="0">
              <a:solidFill>
                <a:schemeClr val="bg1"/>
              </a:solidFill>
            </a:endParaRPr>
          </a:p>
          <a:p>
            <a:pPr algn="r" rtl="1"/>
            <a:r>
              <a:rPr lang="he-IL" sz="1400" b="1" dirty="0">
                <a:solidFill>
                  <a:schemeClr val="bg1"/>
                </a:solidFill>
              </a:rPr>
              <a:t>כמחצית מהבריטים מגדירים עצמם נוצרים. ב- 25 שנה האחרונות הייתה ירידה דרמטית בחברות בכנסייה, מדובר באופן כללי</a:t>
            </a:r>
          </a:p>
          <a:p>
            <a:pPr algn="r" rtl="1"/>
            <a:r>
              <a:rPr lang="he-IL" sz="1400" b="1" dirty="0">
                <a:solidFill>
                  <a:schemeClr val="bg1"/>
                </a:solidFill>
              </a:rPr>
              <a:t>בחברה חילונית עם מאפיינים נוצריים, כאשר הכנסייה מהווה לרב מוקד פעילות חברתית ולא דתית. מעניין לראות כי בשנים</a:t>
            </a:r>
          </a:p>
          <a:p>
            <a:pPr algn="r" rtl="1"/>
            <a:r>
              <a:rPr lang="he-IL" sz="1400" b="1" dirty="0">
                <a:solidFill>
                  <a:schemeClr val="bg1"/>
                </a:solidFill>
              </a:rPr>
              <a:t>האחרונות הכנסיות פועלות המון אל מול משפחות וצעירים על מנת 'לחזור לגדולתן'.</a:t>
            </a:r>
          </a:p>
          <a:p>
            <a:pPr algn="r" rtl="1"/>
            <a:endParaRPr lang="en-GB" sz="1400" b="1" dirty="0">
              <a:solidFill>
                <a:schemeClr val="bg1"/>
              </a:solidFill>
            </a:endParaRPr>
          </a:p>
          <a:p>
            <a:pPr algn="r" rtl="1"/>
            <a:r>
              <a:rPr lang="he-IL" sz="1400" b="1" dirty="0">
                <a:solidFill>
                  <a:schemeClr val="bg1"/>
                </a:solidFill>
              </a:rPr>
              <a:t>בריטניה הינה הכלכלה החמישית בגודלה בעולם, והשנייה בגודלה באירופה. היא כלכלה מבוססת שירותים ונחשבת למובילה</a:t>
            </a:r>
          </a:p>
          <a:p>
            <a:pPr algn="r" rtl="1"/>
            <a:r>
              <a:rPr lang="he-IL" sz="1400" b="1" dirty="0">
                <a:solidFill>
                  <a:schemeClr val="bg1"/>
                </a:solidFill>
              </a:rPr>
              <a:t>בתחום הפיננסים.</a:t>
            </a:r>
          </a:p>
          <a:p>
            <a:pPr algn="r" rtl="1"/>
            <a:r>
              <a:rPr lang="he-IL" sz="1400" b="1" dirty="0">
                <a:solidFill>
                  <a:schemeClr val="bg1"/>
                </a:solidFill>
              </a:rPr>
              <a:t>הערים עם החוסן הכלכלי הגבוה ביותר – לונדון, </a:t>
            </a:r>
            <a:r>
              <a:rPr lang="he-IL" sz="1400" b="1" dirty="0" err="1">
                <a:solidFill>
                  <a:schemeClr val="bg1"/>
                </a:solidFill>
              </a:rPr>
              <a:t>בירמינהאם</a:t>
            </a:r>
            <a:r>
              <a:rPr lang="he-IL" sz="1400" b="1" dirty="0">
                <a:solidFill>
                  <a:schemeClr val="bg1"/>
                </a:solidFill>
              </a:rPr>
              <a:t>, מנצ'סטר לידס וליברפול</a:t>
            </a:r>
          </a:p>
          <a:p>
            <a:pPr algn="r" rtl="1"/>
            <a:endParaRPr lang="en-GB" sz="1400" b="1" dirty="0">
              <a:solidFill>
                <a:schemeClr val="bg1"/>
              </a:solidFill>
            </a:endParaRPr>
          </a:p>
          <a:p>
            <a:pPr algn="r" rtl="1"/>
            <a:r>
              <a:rPr lang="he-IL" sz="1400" b="1" dirty="0">
                <a:solidFill>
                  <a:schemeClr val="bg1"/>
                </a:solidFill>
              </a:rPr>
              <a:t>ביוני 2016 הצביעו במשאל עם 52% מהאזרחים בעד יציאה מהאיחוד האירופאי אחרי 43 שנות חברות. תוצאה זו של משאל העם</a:t>
            </a:r>
          </a:p>
          <a:p>
            <a:pPr algn="r" rtl="1"/>
            <a:r>
              <a:rPr lang="he-IL" sz="1400" b="1" dirty="0">
                <a:solidFill>
                  <a:schemeClr val="bg1"/>
                </a:solidFill>
              </a:rPr>
              <a:t>הייתה בניגוד לציפיות ולהערכות הכלכלנים והפרשנים הפוליטיים, אשר העריכו כי צעד זה עשוי לפגוע בכלכלה הבריטית.</a:t>
            </a:r>
            <a:endParaRPr lang="en-GB" sz="1400" b="1" dirty="0">
              <a:solidFill>
                <a:schemeClr val="bg1"/>
              </a:solidFill>
            </a:endParaRPr>
          </a:p>
          <a:p>
            <a:pPr algn="r" rtl="1"/>
            <a:r>
              <a:rPr lang="he-IL" sz="1400" b="1" dirty="0">
                <a:solidFill>
                  <a:schemeClr val="bg1"/>
                </a:solidFill>
              </a:rPr>
              <a:t>הפרישה של הממלכה המאוחדת מהאיחוד האירופי יצאה לפועל ב-31 בינואר 2020 בשעה 23:00.</a:t>
            </a:r>
            <a:endParaRPr lang="en-GB" sz="105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003280" y="6490598"/>
            <a:ext cx="970633" cy="28541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28015" y="1313688"/>
            <a:ext cx="11936095" cy="5125720"/>
          </a:xfrm>
          <a:custGeom>
            <a:avLst/>
            <a:gdLst/>
            <a:ahLst/>
            <a:cxnLst/>
            <a:rect l="l" t="t" r="r" b="b"/>
            <a:pathLst>
              <a:path w="11936095" h="5125720">
                <a:moveTo>
                  <a:pt x="11935968" y="0"/>
                </a:moveTo>
                <a:lnTo>
                  <a:pt x="0" y="0"/>
                </a:lnTo>
                <a:lnTo>
                  <a:pt x="0" y="5125212"/>
                </a:lnTo>
                <a:lnTo>
                  <a:pt x="11935968" y="5125212"/>
                </a:lnTo>
                <a:lnTo>
                  <a:pt x="11935968" y="0"/>
                </a:lnTo>
                <a:close/>
              </a:path>
            </a:pathLst>
          </a:custGeom>
          <a:solidFill>
            <a:srgbClr val="B3B5C1"/>
          </a:solidFill>
        </p:spPr>
        <p:txBody>
          <a:bodyPr wrap="square" lIns="0" tIns="0" rIns="0" bIns="0" rtlCol="0"/>
          <a:lstStyle/>
          <a:p>
            <a:endParaRPr/>
          </a:p>
        </p:txBody>
      </p:sp>
      <p:grpSp>
        <p:nvGrpSpPr>
          <p:cNvPr id="4" name="object 4"/>
          <p:cNvGrpSpPr/>
          <p:nvPr/>
        </p:nvGrpSpPr>
        <p:grpSpPr>
          <a:xfrm>
            <a:off x="129539" y="163068"/>
            <a:ext cx="11936095" cy="1235710"/>
            <a:chOff x="129539" y="163068"/>
            <a:chExt cx="11936095" cy="1235710"/>
          </a:xfrm>
        </p:grpSpPr>
        <p:sp>
          <p:nvSpPr>
            <p:cNvPr id="5" name="object 5"/>
            <p:cNvSpPr/>
            <p:nvPr/>
          </p:nvSpPr>
          <p:spPr>
            <a:xfrm>
              <a:off x="129539" y="163068"/>
              <a:ext cx="11936095" cy="1035050"/>
            </a:xfrm>
            <a:custGeom>
              <a:avLst/>
              <a:gdLst/>
              <a:ahLst/>
              <a:cxnLst/>
              <a:rect l="l" t="t" r="r" b="b"/>
              <a:pathLst>
                <a:path w="11936095" h="1035050">
                  <a:moveTo>
                    <a:pt x="11935968" y="0"/>
                  </a:moveTo>
                  <a:lnTo>
                    <a:pt x="0" y="0"/>
                  </a:lnTo>
                  <a:lnTo>
                    <a:pt x="0" y="1034795"/>
                  </a:lnTo>
                  <a:lnTo>
                    <a:pt x="11935968" y="1034795"/>
                  </a:lnTo>
                  <a:lnTo>
                    <a:pt x="11935968" y="0"/>
                  </a:lnTo>
                  <a:close/>
                </a:path>
              </a:pathLst>
            </a:custGeom>
            <a:solidFill>
              <a:srgbClr val="61BBDF"/>
            </a:solidFill>
          </p:spPr>
          <p:txBody>
            <a:bodyPr wrap="square" lIns="0" tIns="0" rIns="0" bIns="0" rtlCol="0"/>
            <a:lstStyle/>
            <a:p>
              <a:endParaRPr/>
            </a:p>
          </p:txBody>
        </p:sp>
        <p:sp>
          <p:nvSpPr>
            <p:cNvPr id="6" name="object 6"/>
            <p:cNvSpPr/>
            <p:nvPr/>
          </p:nvSpPr>
          <p:spPr>
            <a:xfrm>
              <a:off x="3430524" y="169164"/>
              <a:ext cx="5366766" cy="1229105"/>
            </a:xfrm>
            <a:prstGeom prst="rect">
              <a:avLst/>
            </a:prstGeom>
            <a:blipFill>
              <a:blip r:embed="rId3" cstate="print"/>
              <a:stretch>
                <a:fillRect/>
              </a:stretch>
            </a:blipFill>
          </p:spPr>
          <p:txBody>
            <a:bodyPr wrap="square" lIns="0" tIns="0" rIns="0" bIns="0" rtlCol="0"/>
            <a:lstStyle/>
            <a:p>
              <a:endParaRPr/>
            </a:p>
          </p:txBody>
        </p:sp>
      </p:grpSp>
      <p:sp>
        <p:nvSpPr>
          <p:cNvPr id="8" name="object 8"/>
          <p:cNvSpPr/>
          <p:nvPr/>
        </p:nvSpPr>
        <p:spPr>
          <a:xfrm>
            <a:off x="188976" y="6466332"/>
            <a:ext cx="935736" cy="34279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79601" y="4758582"/>
            <a:ext cx="1741932" cy="1563624"/>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2289810" y="6147092"/>
            <a:ext cx="378079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Carlito"/>
                <a:cs typeface="Carlito"/>
              </a:rPr>
              <a:t>ranked by the number of public sales which they are authorised to</a:t>
            </a:r>
            <a:r>
              <a:rPr sz="1000" spc="50" dirty="0">
                <a:solidFill>
                  <a:srgbClr val="FFFFFF"/>
                </a:solidFill>
                <a:latin typeface="Carlito"/>
                <a:cs typeface="Carlito"/>
              </a:rPr>
              <a:t> </a:t>
            </a:r>
            <a:r>
              <a:rPr sz="1000" spc="-5" dirty="0">
                <a:solidFill>
                  <a:srgbClr val="FFFFFF"/>
                </a:solidFill>
                <a:latin typeface="Carlito"/>
                <a:cs typeface="Carlito"/>
              </a:rPr>
              <a:t>make.</a:t>
            </a:r>
            <a:endParaRPr sz="1000" dirty="0">
              <a:latin typeface="Carlito"/>
              <a:cs typeface="Carlito"/>
            </a:endParaRPr>
          </a:p>
        </p:txBody>
      </p:sp>
      <p:sp>
        <p:nvSpPr>
          <p:cNvPr id="12" name="TextBox 11">
            <a:extLst>
              <a:ext uri="{FF2B5EF4-FFF2-40B4-BE49-F238E27FC236}">
                <a16:creationId xmlns:a16="http://schemas.microsoft.com/office/drawing/2014/main" id="{0DB7AADC-1153-4F24-8BAD-57247F399468}"/>
              </a:ext>
            </a:extLst>
          </p:cNvPr>
          <p:cNvSpPr txBox="1"/>
          <p:nvPr/>
        </p:nvSpPr>
        <p:spPr>
          <a:xfrm>
            <a:off x="1430911" y="1513839"/>
            <a:ext cx="10381488" cy="4401205"/>
          </a:xfrm>
          <a:prstGeom prst="rect">
            <a:avLst/>
          </a:prstGeom>
          <a:noFill/>
        </p:spPr>
        <p:txBody>
          <a:bodyPr wrap="square" rtlCol="0">
            <a:spAutoFit/>
          </a:bodyPr>
          <a:lstStyle/>
          <a:p>
            <a:pPr algn="r" rtl="1"/>
            <a:r>
              <a:rPr lang="he-IL" sz="1400" b="1" dirty="0">
                <a:solidFill>
                  <a:schemeClr val="bg1"/>
                </a:solidFill>
              </a:rPr>
              <a:t>בריטניה הינה מדינת מקור ליעדים רבים וצרכנית תיירות "כבדה". צריכת תיירות הינה מרכיב תרבותי חשוב בכל שכבות האוכלוסייה.</a:t>
            </a:r>
          </a:p>
          <a:p>
            <a:pPr algn="r" rtl="1"/>
            <a:endParaRPr lang="en-GB" sz="1400" b="1" dirty="0">
              <a:solidFill>
                <a:schemeClr val="bg1"/>
              </a:solidFill>
            </a:endParaRPr>
          </a:p>
          <a:p>
            <a:pPr algn="r" rtl="1"/>
            <a:r>
              <a:rPr lang="he-IL" sz="1400" b="1" dirty="0">
                <a:solidFill>
                  <a:schemeClr val="bg1"/>
                </a:solidFill>
              </a:rPr>
              <a:t>תעשיית התיירות הבריטית מייצגת 4 מיליון משרות, 11% </a:t>
            </a:r>
            <a:r>
              <a:rPr lang="he-IL" sz="1400" b="1" dirty="0" err="1">
                <a:solidFill>
                  <a:schemeClr val="bg1"/>
                </a:solidFill>
              </a:rPr>
              <a:t>מכח</a:t>
            </a:r>
            <a:r>
              <a:rPr lang="he-IL" sz="1400" b="1" dirty="0">
                <a:solidFill>
                  <a:schemeClr val="bg1"/>
                </a:solidFill>
              </a:rPr>
              <a:t>-העבודה ותורמת כ 11% - 200 מיליארד פאונד ל </a:t>
            </a:r>
            <a:r>
              <a:rPr lang="en-GB" sz="1400" b="1" dirty="0">
                <a:solidFill>
                  <a:schemeClr val="bg1"/>
                </a:solidFill>
              </a:rPr>
              <a:t>GDP</a:t>
            </a:r>
            <a:endParaRPr lang="he-IL" sz="1400" b="1" dirty="0">
              <a:solidFill>
                <a:schemeClr val="bg1"/>
              </a:solidFill>
            </a:endParaRPr>
          </a:p>
          <a:p>
            <a:pPr algn="r" rtl="1"/>
            <a:endParaRPr lang="en-GB" sz="1400" b="1" dirty="0">
              <a:solidFill>
                <a:schemeClr val="bg1"/>
              </a:solidFill>
            </a:endParaRPr>
          </a:p>
          <a:p>
            <a:pPr algn="r" rtl="1"/>
            <a:r>
              <a:rPr lang="he-IL" sz="1400" b="1" dirty="0">
                <a:solidFill>
                  <a:schemeClr val="bg1"/>
                </a:solidFill>
              </a:rPr>
              <a:t>שוק התיירות הבריטי הינו שוק מקצועי המורכב ממתמחים ייעודיים כמעט בכל תחום. גם הסיטונאים הגדולים ביותר פועלים כמטרייה</a:t>
            </a:r>
          </a:p>
          <a:p>
            <a:pPr algn="r" rtl="1"/>
            <a:r>
              <a:rPr lang="he-IL" sz="1400" b="1" dirty="0">
                <a:solidFill>
                  <a:schemeClr val="bg1"/>
                </a:solidFill>
              </a:rPr>
              <a:t>שתחתיה, לעיתים, עשרות חברות בנות. השוק פועל באופן המסורתי, כלומר מבנה מובחן ומסודר של סיטונאים )מוכרים גם דרך סוכנים</a:t>
            </a:r>
          </a:p>
          <a:p>
            <a:pPr algn="r" rtl="1"/>
            <a:r>
              <a:rPr lang="he-IL" sz="1400" b="1" dirty="0">
                <a:solidFill>
                  <a:schemeClr val="bg1"/>
                </a:solidFill>
              </a:rPr>
              <a:t>וגם ישירות לקהל הרחב( וסוכנים )מוכרים לקהל הרחב( ונותני שירות אחרים.</a:t>
            </a:r>
          </a:p>
          <a:p>
            <a:pPr algn="r" rtl="1"/>
            <a:endParaRPr lang="en-GB" sz="1400" b="1" dirty="0">
              <a:solidFill>
                <a:schemeClr val="bg1"/>
              </a:solidFill>
            </a:endParaRPr>
          </a:p>
          <a:p>
            <a:pPr algn="r" rtl="1"/>
            <a:r>
              <a:rPr lang="he-IL" sz="1400" b="1" dirty="0">
                <a:solidFill>
                  <a:schemeClr val="bg1"/>
                </a:solidFill>
              </a:rPr>
              <a:t>הבריטים לא נטשו את דרכי ההזמנה המסורתיות ורבים עדיין נכנסים לחנויות של סוכנים ברחוב וחלק קטן יותר גם מזמינים טלפונית.</a:t>
            </a:r>
          </a:p>
          <a:p>
            <a:pPr algn="r" rtl="1"/>
            <a:r>
              <a:rPr lang="he-IL" sz="1400" b="1" dirty="0">
                <a:solidFill>
                  <a:schemeClr val="bg1"/>
                </a:solidFill>
              </a:rPr>
              <a:t>בסקר של </a:t>
            </a:r>
            <a:r>
              <a:rPr lang="en-GB" sz="1400" b="1" dirty="0">
                <a:solidFill>
                  <a:schemeClr val="bg1"/>
                </a:solidFill>
              </a:rPr>
              <a:t>ABTA </a:t>
            </a:r>
            <a:r>
              <a:rPr lang="he-IL" sz="1400" b="1" dirty="0">
                <a:solidFill>
                  <a:schemeClr val="bg1"/>
                </a:solidFill>
              </a:rPr>
              <a:t>גם עולה כי לעומת 20% שיעדיפו להזמין חופשה ישירות מול סוכן תיירות במקרה של חופשה בתוך המדינה, המספר</a:t>
            </a:r>
          </a:p>
          <a:p>
            <a:pPr algn="r" rtl="1"/>
            <a:r>
              <a:rPr lang="he-IL" sz="1400" b="1" dirty="0">
                <a:solidFill>
                  <a:schemeClr val="bg1"/>
                </a:solidFill>
              </a:rPr>
              <a:t>קופץ ל 40% בהקשר של חופשה בחו"ל.</a:t>
            </a:r>
          </a:p>
          <a:p>
            <a:pPr algn="r" rtl="1"/>
            <a:endParaRPr lang="en-GB" sz="1400" b="1" dirty="0">
              <a:solidFill>
                <a:schemeClr val="bg1"/>
              </a:solidFill>
            </a:endParaRPr>
          </a:p>
          <a:p>
            <a:pPr algn="r" rtl="1"/>
            <a:r>
              <a:rPr lang="he-IL" sz="1400" b="1" dirty="0">
                <a:solidFill>
                  <a:schemeClr val="bg1"/>
                </a:solidFill>
              </a:rPr>
              <a:t>הקהל הבריטי צורך את הברושורים של סיטונאי התיירות ואלו עדיין מהווים כלי מכר ופרסום עיקרי, הנתמך על ידי פעילות החברות בזירה</a:t>
            </a:r>
          </a:p>
          <a:p>
            <a:pPr algn="r" rtl="1"/>
            <a:r>
              <a:rPr lang="he-IL" sz="1400" b="1" dirty="0">
                <a:solidFill>
                  <a:schemeClr val="bg1"/>
                </a:solidFill>
              </a:rPr>
              <a:t>הדיגיטלית.</a:t>
            </a:r>
          </a:p>
          <a:p>
            <a:pPr algn="r" rtl="1"/>
            <a:endParaRPr lang="en-GB" sz="1400" b="1" dirty="0">
              <a:solidFill>
                <a:schemeClr val="bg1"/>
              </a:solidFill>
            </a:endParaRPr>
          </a:p>
          <a:p>
            <a:pPr algn="r" rtl="1"/>
            <a:r>
              <a:rPr lang="he-IL" sz="1400" b="1" dirty="0">
                <a:solidFill>
                  <a:schemeClr val="bg1"/>
                </a:solidFill>
              </a:rPr>
              <a:t>תעשיית התיירות הבריטית הינה עשירה מאוד בירידים, אירועים, טקסי פרסים, כנסים, ארגונים והתאגדויות ופעילויות אחרות.</a:t>
            </a:r>
          </a:p>
          <a:p>
            <a:pPr algn="r" rtl="1"/>
            <a:endParaRPr lang="he-IL" sz="1400" b="1" dirty="0">
              <a:solidFill>
                <a:schemeClr val="bg1"/>
              </a:solidFill>
            </a:endParaRPr>
          </a:p>
          <a:p>
            <a:pPr algn="r" rtl="1"/>
            <a:endParaRPr lang="he-IL" sz="1400" b="1" dirty="0">
              <a:solidFill>
                <a:schemeClr val="bg1"/>
              </a:solidFill>
            </a:endParaRPr>
          </a:p>
          <a:p>
            <a:pPr algn="r" rtl="1"/>
            <a:endParaRPr lang="en-GB" sz="1400" b="1" dirty="0">
              <a:solidFill>
                <a:schemeClr val="bg1"/>
              </a:solidFill>
            </a:endParaRPr>
          </a:p>
          <a:p>
            <a:pPr algn="r" rtl="1"/>
            <a:r>
              <a:rPr lang="he-IL" sz="1400" b="1" dirty="0">
                <a:solidFill>
                  <a:schemeClr val="bg1"/>
                </a:solidFill>
              </a:rPr>
              <a:t>מצ"ב הסיטונאים הגדולים בשוק הבריטי על פי </a:t>
            </a:r>
            <a:r>
              <a:rPr lang="en-GB" sz="1400" b="1" dirty="0">
                <a:solidFill>
                  <a:schemeClr val="bg1"/>
                </a:solidFill>
              </a:rPr>
              <a:t>ATOL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9539" y="163068"/>
            <a:ext cx="11936095" cy="1235201"/>
            <a:chOff x="129539" y="163068"/>
            <a:chExt cx="11936095" cy="1235201"/>
          </a:xfrm>
        </p:grpSpPr>
        <p:sp>
          <p:nvSpPr>
            <p:cNvPr id="3" name="object 3"/>
            <p:cNvSpPr/>
            <p:nvPr/>
          </p:nvSpPr>
          <p:spPr>
            <a:xfrm>
              <a:off x="129539" y="163068"/>
              <a:ext cx="11936095" cy="1035050"/>
            </a:xfrm>
            <a:custGeom>
              <a:avLst/>
              <a:gdLst/>
              <a:ahLst/>
              <a:cxnLst/>
              <a:rect l="l" t="t" r="r" b="b"/>
              <a:pathLst>
                <a:path w="11936095" h="1035050">
                  <a:moveTo>
                    <a:pt x="11935968" y="0"/>
                  </a:moveTo>
                  <a:lnTo>
                    <a:pt x="0" y="0"/>
                  </a:lnTo>
                  <a:lnTo>
                    <a:pt x="0" y="1034795"/>
                  </a:lnTo>
                  <a:lnTo>
                    <a:pt x="11935968" y="1034795"/>
                  </a:lnTo>
                  <a:lnTo>
                    <a:pt x="11935968" y="0"/>
                  </a:lnTo>
                  <a:close/>
                </a:path>
              </a:pathLst>
            </a:custGeom>
            <a:solidFill>
              <a:srgbClr val="39A2A8"/>
            </a:solidFill>
          </p:spPr>
          <p:txBody>
            <a:bodyPr wrap="square" lIns="0" tIns="0" rIns="0" bIns="0" rtlCol="0"/>
            <a:lstStyle/>
            <a:p>
              <a:endParaRPr/>
            </a:p>
          </p:txBody>
        </p:sp>
        <p:sp>
          <p:nvSpPr>
            <p:cNvPr id="4" name="object 4"/>
            <p:cNvSpPr/>
            <p:nvPr/>
          </p:nvSpPr>
          <p:spPr>
            <a:xfrm>
              <a:off x="4209287" y="169164"/>
              <a:ext cx="3809238" cy="1229105"/>
            </a:xfrm>
            <a:prstGeom prst="rect">
              <a:avLst/>
            </a:prstGeom>
            <a:blipFill>
              <a:blip r:embed="rId2" cstate="print"/>
              <a:stretch>
                <a:fillRect/>
              </a:stretch>
            </a:blipFill>
          </p:spPr>
          <p:txBody>
            <a:bodyPr wrap="square" lIns="0" tIns="0" rIns="0" bIns="0" rtlCol="0"/>
            <a:lstStyle/>
            <a:p>
              <a:endParaRPr/>
            </a:p>
          </p:txBody>
        </p:sp>
      </p:grpSp>
      <p:sp>
        <p:nvSpPr>
          <p:cNvPr id="6" name="object 6"/>
          <p:cNvSpPr/>
          <p:nvPr/>
        </p:nvSpPr>
        <p:spPr>
          <a:xfrm>
            <a:off x="188976" y="6466332"/>
            <a:ext cx="935736" cy="34279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1003280" y="6490598"/>
            <a:ext cx="970633" cy="285410"/>
          </a:xfrm>
          <a:prstGeom prst="rect">
            <a:avLst/>
          </a:prstGeom>
          <a:blipFill>
            <a:blip r:embed="rId4" cstate="print"/>
            <a:stretch>
              <a:fillRect/>
            </a:stretch>
          </a:blipFill>
        </p:spPr>
        <p:txBody>
          <a:bodyPr wrap="square" lIns="0" tIns="0" rIns="0" bIns="0" rtlCol="0"/>
          <a:lstStyle/>
          <a:p>
            <a:endParaRPr/>
          </a:p>
        </p:txBody>
      </p:sp>
      <p:grpSp>
        <p:nvGrpSpPr>
          <p:cNvPr id="8" name="object 8"/>
          <p:cNvGrpSpPr/>
          <p:nvPr/>
        </p:nvGrpSpPr>
        <p:grpSpPr>
          <a:xfrm>
            <a:off x="145858" y="1327755"/>
            <a:ext cx="11936095" cy="5125720"/>
            <a:chOff x="126492" y="1313688"/>
            <a:chExt cx="11936095" cy="5125720"/>
          </a:xfrm>
        </p:grpSpPr>
        <p:sp>
          <p:nvSpPr>
            <p:cNvPr id="9" name="object 9"/>
            <p:cNvSpPr/>
            <p:nvPr/>
          </p:nvSpPr>
          <p:spPr>
            <a:xfrm>
              <a:off x="126492" y="1313688"/>
              <a:ext cx="11936095" cy="5125720"/>
            </a:xfrm>
            <a:custGeom>
              <a:avLst/>
              <a:gdLst/>
              <a:ahLst/>
              <a:cxnLst/>
              <a:rect l="l" t="t" r="r" b="b"/>
              <a:pathLst>
                <a:path w="11936095" h="5125720">
                  <a:moveTo>
                    <a:pt x="11935968" y="0"/>
                  </a:moveTo>
                  <a:lnTo>
                    <a:pt x="0" y="0"/>
                  </a:lnTo>
                  <a:lnTo>
                    <a:pt x="0" y="5125212"/>
                  </a:lnTo>
                  <a:lnTo>
                    <a:pt x="11935968" y="5125212"/>
                  </a:lnTo>
                  <a:lnTo>
                    <a:pt x="11935968" y="0"/>
                  </a:lnTo>
                  <a:close/>
                </a:path>
              </a:pathLst>
            </a:custGeom>
            <a:solidFill>
              <a:srgbClr val="B3B5C1"/>
            </a:solidFill>
          </p:spPr>
          <p:txBody>
            <a:bodyPr wrap="square" lIns="0" tIns="0" rIns="0" bIns="0" rtlCol="0"/>
            <a:lstStyle/>
            <a:p>
              <a:endParaRPr/>
            </a:p>
          </p:txBody>
        </p:sp>
        <p:sp>
          <p:nvSpPr>
            <p:cNvPr id="10" name="object 10"/>
            <p:cNvSpPr/>
            <p:nvPr/>
          </p:nvSpPr>
          <p:spPr>
            <a:xfrm>
              <a:off x="385002" y="4176933"/>
              <a:ext cx="3505200" cy="1676400"/>
            </a:xfrm>
            <a:prstGeom prst="rect">
              <a:avLst/>
            </a:prstGeom>
            <a:blipFill>
              <a:blip r:embed="rId5" cstate="print"/>
              <a:stretch>
                <a:fillRect/>
              </a:stretch>
            </a:blipFill>
          </p:spPr>
          <p:txBody>
            <a:bodyPr wrap="square" lIns="0" tIns="0" rIns="0" bIns="0" rtlCol="0"/>
            <a:lstStyle/>
            <a:p>
              <a:endParaRPr dirty="0"/>
            </a:p>
          </p:txBody>
        </p:sp>
      </p:grpSp>
      <p:sp>
        <p:nvSpPr>
          <p:cNvPr id="14" name="TextBox 13">
            <a:extLst>
              <a:ext uri="{FF2B5EF4-FFF2-40B4-BE49-F238E27FC236}">
                <a16:creationId xmlns:a16="http://schemas.microsoft.com/office/drawing/2014/main" id="{3357A907-63F7-4825-BABE-30D4604800D0}"/>
              </a:ext>
            </a:extLst>
          </p:cNvPr>
          <p:cNvSpPr txBox="1"/>
          <p:nvPr/>
        </p:nvSpPr>
        <p:spPr>
          <a:xfrm>
            <a:off x="304800" y="1267392"/>
            <a:ext cx="11503152" cy="2677656"/>
          </a:xfrm>
          <a:prstGeom prst="rect">
            <a:avLst/>
          </a:prstGeom>
          <a:noFill/>
        </p:spPr>
        <p:txBody>
          <a:bodyPr wrap="square" rtlCol="0">
            <a:spAutoFit/>
          </a:bodyPr>
          <a:lstStyle/>
          <a:p>
            <a:pPr algn="r" rtl="1"/>
            <a:endParaRPr lang="en-GB" sz="1400" b="1" dirty="0">
              <a:solidFill>
                <a:schemeClr val="bg1"/>
              </a:solidFill>
              <a:latin typeface="+mj-lt"/>
            </a:endParaRPr>
          </a:p>
          <a:p>
            <a:pPr algn="r" rtl="1"/>
            <a:r>
              <a:rPr lang="he-IL" sz="1400" b="1" dirty="0">
                <a:solidFill>
                  <a:schemeClr val="bg1"/>
                </a:solidFill>
                <a:latin typeface="+mj-lt"/>
              </a:rPr>
              <a:t>צריכת תיירות הינה מרכיב תרבותי חשוב בכל שכבות האוכלוסייה. בשנת 2019 , היו 93.1 מיליון ביקורים של בריטים בחו"ל, עלייה של 3% משנה קודמת כ 59 מיליון הוגדרו כ"חופשה" וסיור והשאר היו לטובת ביקורי קרובים וידידים, עסקים וסיבות אחרות.</a:t>
            </a:r>
          </a:p>
          <a:p>
            <a:pPr algn="r" rtl="1"/>
            <a:endParaRPr lang="en-GB" sz="1400" b="1" dirty="0">
              <a:solidFill>
                <a:schemeClr val="bg1"/>
              </a:solidFill>
              <a:latin typeface="+mj-lt"/>
            </a:endParaRPr>
          </a:p>
          <a:p>
            <a:pPr algn="r" rtl="1"/>
            <a:r>
              <a:rPr lang="he-IL" sz="1400" b="1" dirty="0">
                <a:solidFill>
                  <a:schemeClr val="bg1"/>
                </a:solidFill>
                <a:latin typeface="+mj-lt"/>
              </a:rPr>
              <a:t>אזרח בריטי אשר עובד במשרה מלאה ) 5 ימים בשבוע( זכאי למינימום של 28 ימי חופשה בשנה. המעסיק יכול לבחור האם לכלול את החגים בתוך זה או להוסיף אותם.</a:t>
            </a:r>
          </a:p>
          <a:p>
            <a:pPr algn="r" rtl="1"/>
            <a:endParaRPr lang="en-GB" sz="1400" b="1" dirty="0">
              <a:solidFill>
                <a:schemeClr val="bg1"/>
              </a:solidFill>
              <a:latin typeface="+mj-lt"/>
            </a:endParaRPr>
          </a:p>
          <a:p>
            <a:pPr algn="r" rtl="1"/>
            <a:r>
              <a:rPr lang="he-IL" sz="1400" b="1" dirty="0">
                <a:solidFill>
                  <a:schemeClr val="bg1"/>
                </a:solidFill>
                <a:latin typeface="+mj-lt"/>
              </a:rPr>
              <a:t>בשנת 2018 יצא התייר הבריטי למספר ממוצע של 3.4 חופשות, כאשר 1.6 מהן התבצעו מחוץ למדינה. מספר הלילות הממוצע לחופשה – 9 .</a:t>
            </a:r>
          </a:p>
          <a:p>
            <a:pPr algn="r" rtl="1"/>
            <a:endParaRPr lang="en-GB" sz="1400" b="1" dirty="0">
              <a:solidFill>
                <a:schemeClr val="bg1"/>
              </a:solidFill>
              <a:latin typeface="+mj-lt"/>
            </a:endParaRPr>
          </a:p>
          <a:p>
            <a:pPr algn="r" rtl="1"/>
            <a:r>
              <a:rPr lang="he-IL" sz="1400" b="1" dirty="0">
                <a:solidFill>
                  <a:schemeClr val="bg1"/>
                </a:solidFill>
                <a:latin typeface="+mj-lt"/>
              </a:rPr>
              <a:t>ככלל התנועה הבריטית סימטרית למדי לאורך השנה עם עלייה בתקופת הקיץ. ה </a:t>
            </a:r>
            <a:r>
              <a:rPr lang="en-GB" sz="1400" b="1" dirty="0">
                <a:solidFill>
                  <a:schemeClr val="bg1"/>
                </a:solidFill>
                <a:latin typeface="+mj-lt"/>
              </a:rPr>
              <a:t>HIGH BOOKING SEASON </a:t>
            </a:r>
            <a:r>
              <a:rPr lang="he-IL" sz="1400" b="1" dirty="0">
                <a:solidFill>
                  <a:schemeClr val="bg1"/>
                </a:solidFill>
                <a:latin typeface="+mj-lt"/>
              </a:rPr>
              <a:t> היא בין ינואר לפברואר.</a:t>
            </a:r>
          </a:p>
          <a:p>
            <a:pPr algn="r" rtl="1"/>
            <a:endParaRPr lang="en-GB" sz="1400" b="1" dirty="0">
              <a:solidFill>
                <a:schemeClr val="bg1"/>
              </a:solidFill>
              <a:latin typeface="+mj-lt"/>
            </a:endParaRPr>
          </a:p>
          <a:p>
            <a:pPr algn="r" rtl="1"/>
            <a:r>
              <a:rPr lang="he-IL" sz="1400" b="1" dirty="0">
                <a:solidFill>
                  <a:schemeClr val="bg1"/>
                </a:solidFill>
                <a:latin typeface="+mj-lt"/>
              </a:rPr>
              <a:t>כמעט 80% מהיציאות של בריטים אל מחוץ למדינה היו ליבשת אירופה, כאשר ארה"ב היא המובילה מיד לאחר מכן</a:t>
            </a:r>
            <a:endParaRPr lang="en-GB" sz="1400" b="1" dirty="0">
              <a:solidFill>
                <a:schemeClr val="bg1"/>
              </a:solidFill>
              <a:latin typeface="+mj-lt"/>
            </a:endParaRPr>
          </a:p>
        </p:txBody>
      </p:sp>
      <p:sp>
        <p:nvSpPr>
          <p:cNvPr id="15" name="TextBox 14">
            <a:extLst>
              <a:ext uri="{FF2B5EF4-FFF2-40B4-BE49-F238E27FC236}">
                <a16:creationId xmlns:a16="http://schemas.microsoft.com/office/drawing/2014/main" id="{F93D71D5-D86E-4C1A-8F4C-D41CECBA8F2A}"/>
              </a:ext>
            </a:extLst>
          </p:cNvPr>
          <p:cNvSpPr txBox="1"/>
          <p:nvPr/>
        </p:nvSpPr>
        <p:spPr>
          <a:xfrm>
            <a:off x="4572000" y="4191000"/>
            <a:ext cx="7235952" cy="1815882"/>
          </a:xfrm>
          <a:prstGeom prst="rect">
            <a:avLst/>
          </a:prstGeom>
          <a:noFill/>
        </p:spPr>
        <p:txBody>
          <a:bodyPr wrap="square" rtlCol="0">
            <a:spAutoFit/>
          </a:bodyPr>
          <a:lstStyle/>
          <a:p>
            <a:pPr algn="r" rtl="1"/>
            <a:endParaRPr lang="en-GB" sz="1400" b="1" dirty="0">
              <a:solidFill>
                <a:schemeClr val="bg1"/>
              </a:solidFill>
            </a:endParaRPr>
          </a:p>
          <a:p>
            <a:pPr algn="r" rtl="1"/>
            <a:endParaRPr lang="he-IL" sz="1400" b="1" dirty="0">
              <a:solidFill>
                <a:schemeClr val="bg1"/>
              </a:solidFill>
            </a:endParaRPr>
          </a:p>
          <a:p>
            <a:pPr algn="r" rtl="1"/>
            <a:endParaRPr lang="he-IL" sz="1400" b="1" dirty="0">
              <a:solidFill>
                <a:schemeClr val="bg1"/>
              </a:solidFill>
            </a:endParaRPr>
          </a:p>
          <a:p>
            <a:pPr algn="r" rtl="1"/>
            <a:endParaRPr lang="he-IL" sz="1400" b="1" dirty="0">
              <a:solidFill>
                <a:schemeClr val="bg1"/>
              </a:solidFill>
            </a:endParaRPr>
          </a:p>
          <a:p>
            <a:pPr algn="r" rtl="1"/>
            <a:r>
              <a:rPr lang="he-IL" sz="1400" b="1" dirty="0">
                <a:solidFill>
                  <a:schemeClr val="bg1"/>
                </a:solidFill>
              </a:rPr>
              <a:t>מוטיב מרכזי בבחירת יעד לחופשה בקרב הקהל הבריטי הינו החיפוש אחר מזג-אוויר נח ושמשי.</a:t>
            </a:r>
          </a:p>
          <a:p>
            <a:pPr algn="r" rtl="1"/>
            <a:endParaRPr lang="en-GB" sz="1400" b="1" dirty="0">
              <a:solidFill>
                <a:schemeClr val="bg1"/>
              </a:solidFill>
            </a:endParaRPr>
          </a:p>
          <a:p>
            <a:pPr algn="r" rtl="1"/>
            <a:r>
              <a:rPr lang="he-IL" sz="1400" b="1" dirty="0">
                <a:solidFill>
                  <a:schemeClr val="bg1"/>
                </a:solidFill>
              </a:rPr>
              <a:t>בעוד התייר הבריטי מונע משיקולי תקציב, הוא אינו תר בהכרח אחר המוצר הזול ביותר. התנועה ליעדים המציעים אפשרויות תיור ייחודיות, אקזוטיות או </a:t>
            </a:r>
            <a:r>
              <a:rPr lang="he-IL" sz="1400" b="1" dirty="0" err="1">
                <a:solidFill>
                  <a:schemeClr val="bg1"/>
                </a:solidFill>
              </a:rPr>
              <a:t>נישתיות</a:t>
            </a:r>
            <a:r>
              <a:rPr lang="he-IL" sz="1400" b="1" dirty="0">
                <a:solidFill>
                  <a:schemeClr val="bg1"/>
                </a:solidFill>
              </a:rPr>
              <a:t> גדלה.</a:t>
            </a:r>
            <a:endParaRPr lang="en-GB" sz="14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9539" y="163068"/>
            <a:ext cx="11936095" cy="1035050"/>
          </a:xfrm>
          <a:custGeom>
            <a:avLst/>
            <a:gdLst/>
            <a:ahLst/>
            <a:cxnLst/>
            <a:rect l="l" t="t" r="r" b="b"/>
            <a:pathLst>
              <a:path w="11936095" h="1035050">
                <a:moveTo>
                  <a:pt x="11935968" y="0"/>
                </a:moveTo>
                <a:lnTo>
                  <a:pt x="0" y="0"/>
                </a:lnTo>
                <a:lnTo>
                  <a:pt x="0" y="1034795"/>
                </a:lnTo>
                <a:lnTo>
                  <a:pt x="11935968" y="1034795"/>
                </a:lnTo>
                <a:lnTo>
                  <a:pt x="11935968" y="0"/>
                </a:lnTo>
                <a:close/>
              </a:path>
            </a:pathLst>
          </a:custGeom>
          <a:solidFill>
            <a:srgbClr val="539BD0"/>
          </a:solidFill>
        </p:spPr>
        <p:txBody>
          <a:bodyPr wrap="square" lIns="0" tIns="0" rIns="0" bIns="0" rtlCol="0"/>
          <a:lstStyle/>
          <a:p>
            <a:endParaRPr/>
          </a:p>
        </p:txBody>
      </p:sp>
      <p:sp>
        <p:nvSpPr>
          <p:cNvPr id="3" name="object 3"/>
          <p:cNvSpPr/>
          <p:nvPr/>
        </p:nvSpPr>
        <p:spPr>
          <a:xfrm>
            <a:off x="188976" y="6466332"/>
            <a:ext cx="935736" cy="3427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003280" y="6490598"/>
            <a:ext cx="970633" cy="285410"/>
          </a:xfrm>
          <a:prstGeom prst="rect">
            <a:avLst/>
          </a:prstGeom>
          <a:blipFill>
            <a:blip r:embed="rId3" cstate="print"/>
            <a:stretch>
              <a:fillRect/>
            </a:stretch>
          </a:blipFill>
        </p:spPr>
        <p:txBody>
          <a:bodyPr wrap="square" lIns="0" tIns="0" rIns="0" bIns="0" rtlCol="0"/>
          <a:lstStyle/>
          <a:p>
            <a:endParaRPr/>
          </a:p>
        </p:txBody>
      </p:sp>
      <p:grpSp>
        <p:nvGrpSpPr>
          <p:cNvPr id="5" name="object 5"/>
          <p:cNvGrpSpPr/>
          <p:nvPr/>
        </p:nvGrpSpPr>
        <p:grpSpPr>
          <a:xfrm>
            <a:off x="3467100" y="135636"/>
            <a:ext cx="6292215" cy="1172845"/>
            <a:chOff x="3467100" y="135636"/>
            <a:chExt cx="6292215" cy="1172845"/>
          </a:xfrm>
        </p:grpSpPr>
        <p:sp>
          <p:nvSpPr>
            <p:cNvPr id="6" name="object 6"/>
            <p:cNvSpPr/>
            <p:nvPr/>
          </p:nvSpPr>
          <p:spPr>
            <a:xfrm>
              <a:off x="7301484" y="135636"/>
              <a:ext cx="2457450" cy="117271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259323" y="135636"/>
              <a:ext cx="2591562" cy="117271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732275" y="135636"/>
              <a:ext cx="2074926" cy="117271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467100" y="135636"/>
              <a:ext cx="957834" cy="1172718"/>
            </a:xfrm>
            <a:prstGeom prst="rect">
              <a:avLst/>
            </a:prstGeom>
            <a:blipFill>
              <a:blip r:embed="rId7" cstate="print"/>
              <a:stretch>
                <a:fillRect/>
              </a:stretch>
            </a:blipFill>
          </p:spPr>
          <p:txBody>
            <a:bodyPr wrap="square" lIns="0" tIns="0" rIns="0" bIns="0" rtlCol="0"/>
            <a:lstStyle/>
            <a:p>
              <a:endParaRPr/>
            </a:p>
          </p:txBody>
        </p:sp>
      </p:grpSp>
      <p:sp>
        <p:nvSpPr>
          <p:cNvPr id="11" name="object 11"/>
          <p:cNvSpPr/>
          <p:nvPr/>
        </p:nvSpPr>
        <p:spPr>
          <a:xfrm>
            <a:off x="157671" y="1262498"/>
            <a:ext cx="11876658" cy="5125720"/>
          </a:xfrm>
          <a:custGeom>
            <a:avLst/>
            <a:gdLst/>
            <a:ahLst/>
            <a:cxnLst/>
            <a:rect l="l" t="t" r="r" b="b"/>
            <a:pathLst>
              <a:path w="11936095" h="5125720">
                <a:moveTo>
                  <a:pt x="11935968" y="0"/>
                </a:moveTo>
                <a:lnTo>
                  <a:pt x="0" y="0"/>
                </a:lnTo>
                <a:lnTo>
                  <a:pt x="0" y="5125212"/>
                </a:lnTo>
                <a:lnTo>
                  <a:pt x="11935968" y="5125212"/>
                </a:lnTo>
                <a:lnTo>
                  <a:pt x="11935968" y="0"/>
                </a:lnTo>
                <a:close/>
              </a:path>
            </a:pathLst>
          </a:custGeom>
          <a:solidFill>
            <a:srgbClr val="B3B5C1"/>
          </a:solidFill>
        </p:spPr>
        <p:txBody>
          <a:bodyPr wrap="square" lIns="0" tIns="0" rIns="0" bIns="0" rtlCol="0"/>
          <a:lstStyle/>
          <a:p>
            <a:pPr algn="r" rtl="1"/>
            <a:endParaRPr sz="1400" b="1" dirty="0">
              <a:solidFill>
                <a:schemeClr val="bg1"/>
              </a:solidFill>
            </a:endParaRPr>
          </a:p>
        </p:txBody>
      </p:sp>
      <p:sp>
        <p:nvSpPr>
          <p:cNvPr id="16" name="TextBox 15">
            <a:extLst>
              <a:ext uri="{FF2B5EF4-FFF2-40B4-BE49-F238E27FC236}">
                <a16:creationId xmlns:a16="http://schemas.microsoft.com/office/drawing/2014/main" id="{75BC077E-ACFD-4CB4-A17A-E579208AFB61}"/>
              </a:ext>
            </a:extLst>
          </p:cNvPr>
          <p:cNvSpPr txBox="1"/>
          <p:nvPr/>
        </p:nvSpPr>
        <p:spPr>
          <a:xfrm>
            <a:off x="3467100" y="1524000"/>
            <a:ext cx="8481413" cy="4893647"/>
          </a:xfrm>
          <a:prstGeom prst="rect">
            <a:avLst/>
          </a:prstGeom>
          <a:noFill/>
        </p:spPr>
        <p:txBody>
          <a:bodyPr wrap="square" rtlCol="0">
            <a:spAutoFit/>
          </a:bodyPr>
          <a:lstStyle/>
          <a:p>
            <a:pPr algn="r" rtl="1"/>
            <a:r>
              <a:rPr lang="he-IL" sz="1400" b="1" dirty="0">
                <a:solidFill>
                  <a:schemeClr val="bg1"/>
                </a:solidFill>
              </a:rPr>
              <a:t>התיירות מבריטניה לישראל רשמה בשנת 2019 שיא עם 235,400 תיירים - עלייה של 8% בתנועת התיירים משנת 2018 ועליה של 19% משנת 2017</a:t>
            </a:r>
          </a:p>
          <a:p>
            <a:pPr algn="r" rtl="1"/>
            <a:endParaRPr lang="he-IL" sz="1400" b="1" dirty="0">
              <a:solidFill>
                <a:schemeClr val="bg1"/>
              </a:solidFill>
            </a:endParaRPr>
          </a:p>
          <a:p>
            <a:pPr algn="r" rtl="1"/>
            <a:r>
              <a:rPr lang="he-IL" sz="1400" b="1" dirty="0">
                <a:solidFill>
                  <a:schemeClr val="bg1"/>
                </a:solidFill>
              </a:rPr>
              <a:t>הוצאה ממוצעת לתייר 1,688 $ , מרבית התיירים לנים במלון ברמה בינונית או גבוהה ומבקרים בת"א ובירושלים.</a:t>
            </a:r>
          </a:p>
          <a:p>
            <a:pPr algn="r" rtl="1"/>
            <a:endParaRPr lang="he-IL" sz="1400" b="1" dirty="0">
              <a:solidFill>
                <a:schemeClr val="bg1"/>
              </a:solidFill>
            </a:endParaRPr>
          </a:p>
          <a:p>
            <a:pPr algn="r" rtl="1"/>
            <a:r>
              <a:rPr lang="he-IL" sz="1400" b="1" dirty="0">
                <a:solidFill>
                  <a:schemeClr val="bg1"/>
                </a:solidFill>
              </a:rPr>
              <a:t>רבים מהבריטים שמבקרים במדינה נוספת בזמן החופשה, יבקרו גם בירדן</a:t>
            </a:r>
          </a:p>
          <a:p>
            <a:pPr algn="r" rtl="1"/>
            <a:endParaRPr lang="he-IL" sz="1400" b="1" dirty="0">
              <a:solidFill>
                <a:schemeClr val="bg1"/>
              </a:solidFill>
            </a:endParaRPr>
          </a:p>
          <a:p>
            <a:pPr algn="r" rtl="1"/>
            <a:r>
              <a:rPr lang="he-IL" sz="1400" b="1" dirty="0">
                <a:solidFill>
                  <a:schemeClr val="bg1"/>
                </a:solidFill>
              </a:rPr>
              <a:t>נכון לעכשיו ישנן למעלה כ- 60 חברות המשווקות את ישראל בבריטניה . חלקם גדולים מאוד ומתפקדים כ </a:t>
            </a:r>
            <a:r>
              <a:rPr lang="en-GB" sz="1400" b="1" dirty="0">
                <a:solidFill>
                  <a:schemeClr val="bg1"/>
                </a:solidFill>
              </a:rPr>
              <a:t>OTA’s, </a:t>
            </a:r>
            <a:r>
              <a:rPr lang="he-IL" sz="1400" b="1" dirty="0">
                <a:solidFill>
                  <a:schemeClr val="bg1"/>
                </a:solidFill>
              </a:rPr>
              <a:t>חלקם מוכרים היטב בקרב הקהילה היהודית</a:t>
            </a:r>
          </a:p>
          <a:p>
            <a:pPr algn="r" rtl="1"/>
            <a:r>
              <a:rPr lang="he-IL" sz="1400" b="1" dirty="0">
                <a:solidFill>
                  <a:schemeClr val="bg1"/>
                </a:solidFill>
              </a:rPr>
              <a:t>ומטפלים בעיקר בהם, רבים משווקים חבילות לסיור קלאסי ומעטים מהם מומחים בנישות כמו ציפורים, מדבר, ספורט או קולינריה. תחת חלק מאותם </a:t>
            </a:r>
            <a:r>
              <a:rPr lang="en-GB" sz="1400" b="1" dirty="0">
                <a:solidFill>
                  <a:schemeClr val="bg1"/>
                </a:solidFill>
              </a:rPr>
              <a:t>TO </a:t>
            </a:r>
            <a:r>
              <a:rPr lang="he-IL" sz="1400" b="1" dirty="0">
                <a:solidFill>
                  <a:schemeClr val="bg1"/>
                </a:solidFill>
              </a:rPr>
              <a:t>יושבים</a:t>
            </a:r>
          </a:p>
          <a:p>
            <a:pPr algn="r" rtl="1"/>
            <a:r>
              <a:rPr lang="he-IL" sz="1400" b="1" dirty="0">
                <a:solidFill>
                  <a:schemeClr val="bg1"/>
                </a:solidFill>
              </a:rPr>
              <a:t>עשרות עוד מאות סוכנים, הרבה מהם עובדים מהבית בצורה עצמאית – שאצל כולם זמין המוצר הישראלי.</a:t>
            </a:r>
          </a:p>
          <a:p>
            <a:pPr algn="r" rtl="1"/>
            <a:endParaRPr lang="he-IL" sz="1400" b="1" dirty="0">
              <a:solidFill>
                <a:schemeClr val="bg1"/>
              </a:solidFill>
            </a:endParaRPr>
          </a:p>
          <a:p>
            <a:pPr algn="r" rtl="1"/>
            <a:r>
              <a:rPr lang="he-IL" sz="1400" b="1" dirty="0">
                <a:solidFill>
                  <a:schemeClr val="bg1"/>
                </a:solidFill>
              </a:rPr>
              <a:t>בשנים האחרונות ישראל מזוהה בקרב הקהל הבריטי עם קולינריה איכותית, </a:t>
            </a:r>
            <a:r>
              <a:rPr lang="he-IL" sz="1400" b="1" dirty="0" err="1">
                <a:solidFill>
                  <a:schemeClr val="bg1"/>
                </a:solidFill>
              </a:rPr>
              <a:t>סטארטפים</a:t>
            </a:r>
            <a:r>
              <a:rPr lang="he-IL" sz="1400" b="1" dirty="0">
                <a:solidFill>
                  <a:schemeClr val="bg1"/>
                </a:solidFill>
              </a:rPr>
              <a:t> ועסקים מובילים, מזג-אוויר מעולה </a:t>
            </a:r>
            <a:r>
              <a:rPr lang="en-GB" sz="1400" b="1" dirty="0">
                <a:solidFill>
                  <a:schemeClr val="bg1"/>
                </a:solidFill>
              </a:rPr>
              <a:t>LGBTQ friendly, </a:t>
            </a:r>
            <a:r>
              <a:rPr lang="he-IL" sz="1400" b="1" dirty="0">
                <a:solidFill>
                  <a:schemeClr val="bg1"/>
                </a:solidFill>
              </a:rPr>
              <a:t>תחרויות ספורט, יעד</a:t>
            </a:r>
          </a:p>
          <a:p>
            <a:pPr algn="r" rtl="1"/>
            <a:r>
              <a:rPr lang="he-IL" sz="1400" b="1" dirty="0" err="1">
                <a:solidFill>
                  <a:schemeClr val="bg1"/>
                </a:solidFill>
              </a:rPr>
              <a:t>לסיטי</a:t>
            </a:r>
            <a:r>
              <a:rPr lang="he-IL" sz="1400" b="1" dirty="0">
                <a:solidFill>
                  <a:schemeClr val="bg1"/>
                </a:solidFill>
              </a:rPr>
              <a:t> </a:t>
            </a:r>
            <a:r>
              <a:rPr lang="he-IL" sz="1400" b="1" dirty="0" err="1">
                <a:solidFill>
                  <a:schemeClr val="bg1"/>
                </a:solidFill>
              </a:rPr>
              <a:t>ברייק</a:t>
            </a:r>
            <a:r>
              <a:rPr lang="he-IL" sz="1400" b="1" dirty="0">
                <a:solidFill>
                  <a:schemeClr val="bg1"/>
                </a:solidFill>
              </a:rPr>
              <a:t> ועוד. כל אותם זיהויים מתאימים למבוקשו של התייר הבריטי באופן </a:t>
            </a:r>
            <a:r>
              <a:rPr lang="he-IL" sz="1400" b="1" dirty="0" err="1">
                <a:solidFill>
                  <a:schemeClr val="bg1"/>
                </a:solidFill>
              </a:rPr>
              <a:t>מדוייק</a:t>
            </a:r>
            <a:r>
              <a:rPr lang="he-IL" sz="1400" b="1" dirty="0">
                <a:solidFill>
                  <a:schemeClr val="bg1"/>
                </a:solidFill>
              </a:rPr>
              <a:t> ועל אף התחרות הקשה הפידבקים מהתעשייה חיוביים ועוד חברות חדשות</a:t>
            </a:r>
          </a:p>
          <a:p>
            <a:pPr algn="r" rtl="1"/>
            <a:r>
              <a:rPr lang="he-IL" sz="1400" b="1" dirty="0">
                <a:solidFill>
                  <a:schemeClr val="bg1"/>
                </a:solidFill>
              </a:rPr>
              <a:t>מוכנות לאמץ את המוצר הישראלי לחיקן.</a:t>
            </a:r>
          </a:p>
          <a:p>
            <a:pPr algn="r" rtl="1"/>
            <a:endParaRPr lang="he-IL" sz="1400" b="1" dirty="0">
              <a:solidFill>
                <a:schemeClr val="bg1"/>
              </a:solidFill>
            </a:endParaRPr>
          </a:p>
          <a:p>
            <a:pPr algn="r" rtl="1"/>
            <a:r>
              <a:rPr lang="he-IL" sz="1400" b="1" dirty="0">
                <a:solidFill>
                  <a:schemeClr val="bg1"/>
                </a:solidFill>
              </a:rPr>
              <a:t>יחד עם זאת, התייר הבריטי הממוצע עדיין לא מודע מספיק לאפשרויות שישראל מציעה לחופשה, חלקו עדיין תופס את ישראל כמסוכנת וההקשר הפוליטי עודנו שם.</a:t>
            </a:r>
          </a:p>
          <a:p>
            <a:pPr algn="r" rtl="1"/>
            <a:endParaRPr lang="en-GB" dirty="0"/>
          </a:p>
        </p:txBody>
      </p:sp>
      <p:pic>
        <p:nvPicPr>
          <p:cNvPr id="2050" name="Picture 2" descr="After feting Virgin's maiden voyage, Branson to meet with Israel space  industry | The Times of Israel">
            <a:extLst>
              <a:ext uri="{FF2B5EF4-FFF2-40B4-BE49-F238E27FC236}">
                <a16:creationId xmlns:a16="http://schemas.microsoft.com/office/drawing/2014/main" id="{36500D64-5D7B-4F97-A715-BE28AB4CDF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836" y="3657600"/>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9539" y="163068"/>
            <a:ext cx="11936095" cy="1035050"/>
          </a:xfrm>
          <a:custGeom>
            <a:avLst/>
            <a:gdLst/>
            <a:ahLst/>
            <a:cxnLst/>
            <a:rect l="l" t="t" r="r" b="b"/>
            <a:pathLst>
              <a:path w="11936095" h="1035050">
                <a:moveTo>
                  <a:pt x="11935968" y="0"/>
                </a:moveTo>
                <a:lnTo>
                  <a:pt x="0" y="0"/>
                </a:lnTo>
                <a:lnTo>
                  <a:pt x="0" y="1034795"/>
                </a:lnTo>
                <a:lnTo>
                  <a:pt x="11935968" y="1034795"/>
                </a:lnTo>
                <a:lnTo>
                  <a:pt x="11935968" y="0"/>
                </a:lnTo>
                <a:close/>
              </a:path>
            </a:pathLst>
          </a:custGeom>
          <a:solidFill>
            <a:srgbClr val="539BD0"/>
          </a:solidFill>
        </p:spPr>
        <p:txBody>
          <a:bodyPr wrap="square" lIns="0" tIns="0" rIns="0" bIns="0" rtlCol="0"/>
          <a:lstStyle/>
          <a:p>
            <a:endParaRPr/>
          </a:p>
        </p:txBody>
      </p:sp>
      <p:sp>
        <p:nvSpPr>
          <p:cNvPr id="3" name="object 3"/>
          <p:cNvSpPr/>
          <p:nvPr/>
        </p:nvSpPr>
        <p:spPr>
          <a:xfrm>
            <a:off x="188976" y="6466332"/>
            <a:ext cx="935736" cy="3427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003280" y="6490598"/>
            <a:ext cx="970633" cy="285410"/>
          </a:xfrm>
          <a:prstGeom prst="rect">
            <a:avLst/>
          </a:prstGeom>
          <a:blipFill>
            <a:blip r:embed="rId3" cstate="print"/>
            <a:stretch>
              <a:fillRect/>
            </a:stretch>
          </a:blipFill>
        </p:spPr>
        <p:txBody>
          <a:bodyPr wrap="square" lIns="0" tIns="0" rIns="0" bIns="0" rtlCol="0"/>
          <a:lstStyle/>
          <a:p>
            <a:endParaRPr/>
          </a:p>
        </p:txBody>
      </p:sp>
      <p:grpSp>
        <p:nvGrpSpPr>
          <p:cNvPr id="5" name="object 5"/>
          <p:cNvGrpSpPr/>
          <p:nvPr/>
        </p:nvGrpSpPr>
        <p:grpSpPr>
          <a:xfrm>
            <a:off x="3467100" y="135636"/>
            <a:ext cx="6292215" cy="1172845"/>
            <a:chOff x="3467100" y="135636"/>
            <a:chExt cx="6292215" cy="1172845"/>
          </a:xfrm>
        </p:grpSpPr>
        <p:sp>
          <p:nvSpPr>
            <p:cNvPr id="6" name="object 6"/>
            <p:cNvSpPr/>
            <p:nvPr/>
          </p:nvSpPr>
          <p:spPr>
            <a:xfrm>
              <a:off x="7301484" y="135636"/>
              <a:ext cx="2457450" cy="117271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259323" y="135636"/>
              <a:ext cx="2591562" cy="117271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732275" y="135636"/>
              <a:ext cx="2074926" cy="117271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467100" y="135636"/>
              <a:ext cx="957834" cy="1172718"/>
            </a:xfrm>
            <a:prstGeom prst="rect">
              <a:avLst/>
            </a:prstGeom>
            <a:blipFill>
              <a:blip r:embed="rId7" cstate="print"/>
              <a:stretch>
                <a:fillRect/>
              </a:stretch>
            </a:blipFill>
          </p:spPr>
          <p:txBody>
            <a:bodyPr wrap="square" lIns="0" tIns="0" rIns="0" bIns="0" rtlCol="0"/>
            <a:lstStyle/>
            <a:p>
              <a:endParaRPr/>
            </a:p>
          </p:txBody>
        </p:sp>
      </p:grpSp>
      <p:sp>
        <p:nvSpPr>
          <p:cNvPr id="11" name="object 11"/>
          <p:cNvSpPr/>
          <p:nvPr/>
        </p:nvSpPr>
        <p:spPr>
          <a:xfrm>
            <a:off x="129539" y="1291658"/>
            <a:ext cx="11936095" cy="5125720"/>
          </a:xfrm>
          <a:custGeom>
            <a:avLst/>
            <a:gdLst/>
            <a:ahLst/>
            <a:cxnLst/>
            <a:rect l="l" t="t" r="r" b="b"/>
            <a:pathLst>
              <a:path w="11936095" h="5125720">
                <a:moveTo>
                  <a:pt x="11935968" y="0"/>
                </a:moveTo>
                <a:lnTo>
                  <a:pt x="0" y="0"/>
                </a:lnTo>
                <a:lnTo>
                  <a:pt x="0" y="5125212"/>
                </a:lnTo>
                <a:lnTo>
                  <a:pt x="11935968" y="5125212"/>
                </a:lnTo>
                <a:lnTo>
                  <a:pt x="11935968" y="0"/>
                </a:lnTo>
                <a:close/>
              </a:path>
            </a:pathLst>
          </a:custGeom>
          <a:solidFill>
            <a:srgbClr val="B3B5C1"/>
          </a:solidFill>
        </p:spPr>
        <p:txBody>
          <a:bodyPr wrap="square" lIns="0" tIns="0" rIns="0" bIns="0" rtlCol="0"/>
          <a:lstStyle/>
          <a:p>
            <a:endParaRPr/>
          </a:p>
        </p:txBody>
      </p:sp>
      <p:graphicFrame>
        <p:nvGraphicFramePr>
          <p:cNvPr id="14" name="Table 14">
            <a:extLst>
              <a:ext uri="{FF2B5EF4-FFF2-40B4-BE49-F238E27FC236}">
                <a16:creationId xmlns:a16="http://schemas.microsoft.com/office/drawing/2014/main" id="{59C45A42-6703-41B1-A01F-30A951769513}"/>
              </a:ext>
            </a:extLst>
          </p:cNvPr>
          <p:cNvGraphicFramePr>
            <a:graphicFrameLocks noGrp="1"/>
          </p:cNvGraphicFramePr>
          <p:nvPr>
            <p:extLst>
              <p:ext uri="{D42A27DB-BD31-4B8C-83A1-F6EECF244321}">
                <p14:modId xmlns:p14="http://schemas.microsoft.com/office/powerpoint/2010/main" val="3875337433"/>
              </p:ext>
            </p:extLst>
          </p:nvPr>
        </p:nvGraphicFramePr>
        <p:xfrm>
          <a:off x="1976374" y="1452395"/>
          <a:ext cx="7772400" cy="3648615"/>
        </p:xfrm>
        <a:graphic>
          <a:graphicData uri="http://schemas.openxmlformats.org/drawingml/2006/table">
            <a:tbl>
              <a:tblPr firstRow="1" bandRow="1">
                <a:tableStyleId>{5C22544A-7EE6-4342-B048-85BDC9FD1C3A}</a:tableStyleId>
              </a:tblPr>
              <a:tblGrid>
                <a:gridCol w="3206448">
                  <a:extLst>
                    <a:ext uri="{9D8B030D-6E8A-4147-A177-3AD203B41FA5}">
                      <a16:colId xmlns:a16="http://schemas.microsoft.com/office/drawing/2014/main" val="2200481203"/>
                    </a:ext>
                  </a:extLst>
                </a:gridCol>
                <a:gridCol w="2282976">
                  <a:extLst>
                    <a:ext uri="{9D8B030D-6E8A-4147-A177-3AD203B41FA5}">
                      <a16:colId xmlns:a16="http://schemas.microsoft.com/office/drawing/2014/main" val="2740120295"/>
                    </a:ext>
                  </a:extLst>
                </a:gridCol>
                <a:gridCol w="2282976">
                  <a:extLst>
                    <a:ext uri="{9D8B030D-6E8A-4147-A177-3AD203B41FA5}">
                      <a16:colId xmlns:a16="http://schemas.microsoft.com/office/drawing/2014/main" val="660949975"/>
                    </a:ext>
                  </a:extLst>
                </a:gridCol>
              </a:tblGrid>
              <a:tr h="285910">
                <a:tc>
                  <a:txBody>
                    <a:bodyPr/>
                    <a:lstStyle/>
                    <a:p>
                      <a:pPr algn="ctr"/>
                      <a:r>
                        <a:rPr lang="he-IL" sz="1400" dirty="0"/>
                        <a:t>תדירות שבועית</a:t>
                      </a:r>
                      <a:endParaRPr lang="en-GB" sz="1400" dirty="0"/>
                    </a:p>
                  </a:txBody>
                  <a:tcPr/>
                </a:tc>
                <a:tc>
                  <a:txBody>
                    <a:bodyPr/>
                    <a:lstStyle/>
                    <a:p>
                      <a:pPr algn="ctr"/>
                      <a:r>
                        <a:rPr lang="he-IL" sz="1400" dirty="0"/>
                        <a:t>עיר/שדה תעופה</a:t>
                      </a:r>
                      <a:endParaRPr lang="en-GB" sz="1400" dirty="0"/>
                    </a:p>
                  </a:txBody>
                  <a:tcPr/>
                </a:tc>
                <a:tc>
                  <a:txBody>
                    <a:bodyPr/>
                    <a:lstStyle/>
                    <a:p>
                      <a:pPr algn="ctr" rtl="1"/>
                      <a:r>
                        <a:rPr lang="he-IL" sz="1400" dirty="0"/>
                        <a:t>שם החברה</a:t>
                      </a:r>
                      <a:endParaRPr lang="en-GB" sz="1400" dirty="0"/>
                    </a:p>
                  </a:txBody>
                  <a:tcPr/>
                </a:tc>
                <a:extLst>
                  <a:ext uri="{0D108BD9-81ED-4DB2-BD59-A6C34878D82A}">
                    <a16:rowId xmlns:a16="http://schemas.microsoft.com/office/drawing/2014/main" val="1852693522"/>
                  </a:ext>
                </a:extLst>
              </a:tr>
              <a:tr h="343092">
                <a:tc>
                  <a:txBody>
                    <a:bodyPr/>
                    <a:lstStyle/>
                    <a:p>
                      <a:pPr algn="ctr"/>
                      <a:r>
                        <a:rPr lang="he-IL" sz="1400" dirty="0"/>
                        <a:t>11</a:t>
                      </a:r>
                      <a:endParaRPr lang="en-GB" sz="1400" dirty="0"/>
                    </a:p>
                  </a:txBody>
                  <a:tcPr/>
                </a:tc>
                <a:tc>
                  <a:txBody>
                    <a:bodyPr/>
                    <a:lstStyle/>
                    <a:p>
                      <a:pPr algn="ctr"/>
                      <a:r>
                        <a:rPr lang="he-IL" sz="1400" dirty="0"/>
                        <a:t>לונדון, היתרו</a:t>
                      </a:r>
                      <a:endParaRPr lang="en-GB" sz="1400" dirty="0"/>
                    </a:p>
                  </a:txBody>
                  <a:tcPr/>
                </a:tc>
                <a:tc>
                  <a:txBody>
                    <a:bodyPr/>
                    <a:lstStyle/>
                    <a:p>
                      <a:pPr algn="ctr"/>
                      <a:r>
                        <a:rPr lang="he-IL" sz="1400" dirty="0"/>
                        <a:t>אל על</a:t>
                      </a:r>
                      <a:endParaRPr lang="en-GB" sz="1400" dirty="0"/>
                    </a:p>
                  </a:txBody>
                  <a:tcPr/>
                </a:tc>
                <a:extLst>
                  <a:ext uri="{0D108BD9-81ED-4DB2-BD59-A6C34878D82A}">
                    <a16:rowId xmlns:a16="http://schemas.microsoft.com/office/drawing/2014/main" val="3863347677"/>
                  </a:ext>
                </a:extLst>
              </a:tr>
              <a:tr h="355753">
                <a:tc>
                  <a:txBody>
                    <a:bodyPr/>
                    <a:lstStyle/>
                    <a:p>
                      <a:pPr algn="ctr"/>
                      <a:r>
                        <a:rPr lang="he-IL" sz="1400" dirty="0"/>
                        <a:t>4</a:t>
                      </a:r>
                      <a:endParaRPr lang="en-GB" sz="1400" dirty="0"/>
                    </a:p>
                  </a:txBody>
                  <a:tcPr/>
                </a:tc>
                <a:tc>
                  <a:txBody>
                    <a:bodyPr/>
                    <a:lstStyle/>
                    <a:p>
                      <a:pPr algn="ctr"/>
                      <a:r>
                        <a:rPr lang="he-IL" sz="1400" dirty="0"/>
                        <a:t>לונדון, </a:t>
                      </a:r>
                      <a:r>
                        <a:rPr lang="he-IL" sz="1400" dirty="0" err="1"/>
                        <a:t>לוטון</a:t>
                      </a:r>
                      <a:endParaRPr lang="en-GB" sz="1400"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400" u="none" strike="noStrike" kern="0" cap="none" spc="0" normalizeH="0" baseline="0" noProof="0" dirty="0">
                          <a:ln>
                            <a:noFill/>
                          </a:ln>
                          <a:effectLst/>
                          <a:uLnTx/>
                          <a:uFillTx/>
                        </a:rPr>
                        <a:t>אל על</a:t>
                      </a:r>
                      <a:endParaRPr kumimoji="0" lang="en-GB" sz="1400" u="none" strike="noStrike" kern="0" cap="none" spc="0" normalizeH="0" baseline="0" noProof="0" dirty="0">
                        <a:ln>
                          <a:noFill/>
                        </a:ln>
                        <a:effectLst/>
                        <a:uLnTx/>
                        <a:uFillTx/>
                      </a:endParaRPr>
                    </a:p>
                  </a:txBody>
                  <a:tcPr/>
                </a:tc>
                <a:extLst>
                  <a:ext uri="{0D108BD9-81ED-4DB2-BD59-A6C34878D82A}">
                    <a16:rowId xmlns:a16="http://schemas.microsoft.com/office/drawing/2014/main" val="2695393531"/>
                  </a:ext>
                </a:extLst>
              </a:tr>
              <a:tr h="343092">
                <a:tc>
                  <a:txBody>
                    <a:bodyPr/>
                    <a:lstStyle/>
                    <a:p>
                      <a:pPr algn="ctr"/>
                      <a:r>
                        <a:rPr lang="he-IL" sz="1400" dirty="0"/>
                        <a:t>2</a:t>
                      </a:r>
                      <a:endParaRPr lang="en-GB" sz="1400" dirty="0"/>
                    </a:p>
                  </a:txBody>
                  <a:tcPr/>
                </a:tc>
                <a:tc>
                  <a:txBody>
                    <a:bodyPr/>
                    <a:lstStyle/>
                    <a:p>
                      <a:pPr algn="ctr"/>
                      <a:r>
                        <a:rPr lang="he-IL" sz="1400" dirty="0"/>
                        <a:t>מנצ'סטר</a:t>
                      </a:r>
                      <a:endParaRPr lang="en-GB" sz="1400" dirty="0"/>
                    </a:p>
                  </a:txBody>
                  <a:tcPr/>
                </a:tc>
                <a:tc>
                  <a:txBody>
                    <a:bodyPr/>
                    <a:lstStyle/>
                    <a:p>
                      <a:pPr algn="ctr"/>
                      <a:r>
                        <a:rPr lang="he-IL" sz="1400" dirty="0" err="1"/>
                        <a:t>אלעל</a:t>
                      </a:r>
                      <a:endParaRPr lang="en-GB" sz="1400" dirty="0"/>
                    </a:p>
                  </a:txBody>
                  <a:tcPr/>
                </a:tc>
                <a:extLst>
                  <a:ext uri="{0D108BD9-81ED-4DB2-BD59-A6C34878D82A}">
                    <a16:rowId xmlns:a16="http://schemas.microsoft.com/office/drawing/2014/main" val="1934177216"/>
                  </a:ext>
                </a:extLst>
              </a:tr>
              <a:tr h="600410">
                <a:tc>
                  <a:txBody>
                    <a:bodyPr/>
                    <a:lstStyle/>
                    <a:p>
                      <a:pPr algn="ctr"/>
                      <a:r>
                        <a:rPr lang="he-IL" sz="1400" dirty="0"/>
                        <a:t>13</a:t>
                      </a:r>
                      <a:endParaRPr lang="en-GB" sz="1400"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e-IL" sz="1400" dirty="0"/>
                        <a:t>לונדון, </a:t>
                      </a:r>
                      <a:r>
                        <a:rPr lang="he-IL" sz="1400" dirty="0" err="1"/>
                        <a:t>לוטון</a:t>
                      </a:r>
                      <a:endParaRPr lang="en-GB" sz="1400" dirty="0"/>
                    </a:p>
                    <a:p>
                      <a:pPr algn="ctr"/>
                      <a:endParaRPr lang="en-GB" sz="1400" dirty="0"/>
                    </a:p>
                  </a:txBody>
                  <a:tcPr/>
                </a:tc>
                <a:tc>
                  <a:txBody>
                    <a:bodyPr/>
                    <a:lstStyle/>
                    <a:p>
                      <a:pPr algn="ctr"/>
                      <a:r>
                        <a:rPr lang="he-IL" sz="1400" dirty="0" err="1"/>
                        <a:t>איזיג'ט</a:t>
                      </a:r>
                      <a:endParaRPr lang="en-GB" sz="1400" dirty="0"/>
                    </a:p>
                  </a:txBody>
                  <a:tcPr/>
                </a:tc>
                <a:extLst>
                  <a:ext uri="{0D108BD9-81ED-4DB2-BD59-A6C34878D82A}">
                    <a16:rowId xmlns:a16="http://schemas.microsoft.com/office/drawing/2014/main" val="2696376780"/>
                  </a:ext>
                </a:extLst>
              </a:tr>
              <a:tr h="543228">
                <a:tc>
                  <a:txBody>
                    <a:bodyPr/>
                    <a:lstStyle/>
                    <a:p>
                      <a:pPr algn="ctr"/>
                      <a:r>
                        <a:rPr lang="he-IL" sz="1400" dirty="0"/>
                        <a:t>3</a:t>
                      </a:r>
                      <a:endParaRPr lang="en-GB" sz="1400" dirty="0"/>
                    </a:p>
                  </a:txBody>
                  <a:tcPr/>
                </a:tc>
                <a:tc>
                  <a:txBody>
                    <a:bodyPr/>
                    <a:lstStyle/>
                    <a:p>
                      <a:pPr algn="ctr"/>
                      <a:r>
                        <a:rPr lang="he-IL" sz="1400" dirty="0"/>
                        <a:t>לונדון, </a:t>
                      </a:r>
                      <a:r>
                        <a:rPr lang="he-IL" sz="1400" dirty="0" err="1"/>
                        <a:t>גאטוויק</a:t>
                      </a:r>
                      <a:endParaRPr lang="en-GB" sz="1400"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400" u="none" strike="noStrike" kern="0" cap="none" spc="0" normalizeH="0" baseline="0" noProof="0" dirty="0" err="1">
                          <a:ln>
                            <a:noFill/>
                          </a:ln>
                          <a:effectLst/>
                          <a:uLnTx/>
                          <a:uFillTx/>
                        </a:rPr>
                        <a:t>איזיג'ט</a:t>
                      </a:r>
                      <a:endParaRPr kumimoji="0" lang="en-GB" sz="1400" u="none" strike="noStrike" kern="0" cap="none" spc="0" normalizeH="0" baseline="0" noProof="0" dirty="0">
                        <a:ln>
                          <a:noFill/>
                        </a:ln>
                        <a:effectLst/>
                        <a:uLnTx/>
                        <a:uFillTx/>
                      </a:endParaRPr>
                    </a:p>
                    <a:p>
                      <a:endParaRPr lang="en-GB" dirty="0"/>
                    </a:p>
                  </a:txBody>
                  <a:tcPr/>
                </a:tc>
                <a:extLst>
                  <a:ext uri="{0D108BD9-81ED-4DB2-BD59-A6C34878D82A}">
                    <a16:rowId xmlns:a16="http://schemas.microsoft.com/office/drawing/2014/main" val="2104630639"/>
                  </a:ext>
                </a:extLst>
              </a:tr>
              <a:tr h="543228">
                <a:tc>
                  <a:txBody>
                    <a:bodyPr/>
                    <a:lstStyle/>
                    <a:p>
                      <a:pPr algn="ctr"/>
                      <a:r>
                        <a:rPr lang="he-IL" sz="1400" dirty="0"/>
                        <a:t>3</a:t>
                      </a:r>
                      <a:endParaRPr lang="en-GB" sz="1400" dirty="0"/>
                    </a:p>
                  </a:txBody>
                  <a:tcPr/>
                </a:tc>
                <a:tc>
                  <a:txBody>
                    <a:bodyPr/>
                    <a:lstStyle/>
                    <a:p>
                      <a:pPr algn="ctr"/>
                      <a:r>
                        <a:rPr lang="he-IL" sz="1400" dirty="0"/>
                        <a:t>לונדון, </a:t>
                      </a:r>
                      <a:r>
                        <a:rPr lang="he-IL" sz="1400" dirty="0" err="1"/>
                        <a:t>סטנסטד</a:t>
                      </a:r>
                      <a:endParaRPr lang="en-GB" sz="1400"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400" u="none" strike="noStrike" kern="0" cap="none" spc="0" normalizeH="0" baseline="0" noProof="0" dirty="0" err="1">
                          <a:ln>
                            <a:noFill/>
                          </a:ln>
                          <a:effectLst/>
                          <a:uLnTx/>
                          <a:uFillTx/>
                        </a:rPr>
                        <a:t>איזיג'ט</a:t>
                      </a:r>
                      <a:endParaRPr kumimoji="0" lang="en-GB" sz="1400" u="none" strike="noStrike" kern="0" cap="none" spc="0" normalizeH="0" baseline="0" noProof="0" dirty="0">
                        <a:ln>
                          <a:noFill/>
                        </a:ln>
                        <a:effectLst/>
                        <a:uLnTx/>
                        <a:uFillTx/>
                      </a:endParaRPr>
                    </a:p>
                    <a:p>
                      <a:endParaRPr lang="en-GB" dirty="0"/>
                    </a:p>
                  </a:txBody>
                  <a:tcPr/>
                </a:tc>
                <a:extLst>
                  <a:ext uri="{0D108BD9-81ED-4DB2-BD59-A6C34878D82A}">
                    <a16:rowId xmlns:a16="http://schemas.microsoft.com/office/drawing/2014/main" val="3826408900"/>
                  </a:ext>
                </a:extLst>
              </a:tr>
              <a:tr h="543228">
                <a:tc>
                  <a:txBody>
                    <a:bodyPr/>
                    <a:lstStyle/>
                    <a:p>
                      <a:pPr algn="ctr"/>
                      <a:r>
                        <a:rPr lang="he-IL" sz="1400" dirty="0"/>
                        <a:t>2</a:t>
                      </a:r>
                      <a:endParaRPr lang="en-GB" sz="1400" dirty="0"/>
                    </a:p>
                  </a:txBody>
                  <a:tcPr/>
                </a:tc>
                <a:tc>
                  <a:txBody>
                    <a:bodyPr/>
                    <a:lstStyle/>
                    <a:p>
                      <a:pPr algn="ctr"/>
                      <a:r>
                        <a:rPr lang="he-IL" sz="1400" dirty="0"/>
                        <a:t>מנצ'סטר</a:t>
                      </a:r>
                      <a:endParaRPr lang="en-GB" sz="1400"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400" u="none" strike="noStrike" kern="0" cap="none" spc="0" normalizeH="0" baseline="0" noProof="0" dirty="0" err="1">
                          <a:ln>
                            <a:noFill/>
                          </a:ln>
                          <a:effectLst/>
                          <a:uLnTx/>
                          <a:uFillTx/>
                        </a:rPr>
                        <a:t>איזיג'ט</a:t>
                      </a:r>
                      <a:endParaRPr kumimoji="0" lang="en-GB" sz="1400" u="none" strike="noStrike" kern="0" cap="none" spc="0" normalizeH="0" baseline="0" noProof="0" dirty="0">
                        <a:ln>
                          <a:noFill/>
                        </a:ln>
                        <a:effectLst/>
                        <a:uLnTx/>
                        <a:uFillTx/>
                      </a:endParaRPr>
                    </a:p>
                  </a:txBody>
                  <a:tcPr/>
                </a:tc>
                <a:extLst>
                  <a:ext uri="{0D108BD9-81ED-4DB2-BD59-A6C34878D82A}">
                    <a16:rowId xmlns:a16="http://schemas.microsoft.com/office/drawing/2014/main" val="2608982360"/>
                  </a:ext>
                </a:extLst>
              </a:tr>
            </a:tbl>
          </a:graphicData>
        </a:graphic>
      </p:graphicFrame>
      <p:graphicFrame>
        <p:nvGraphicFramePr>
          <p:cNvPr id="21" name="Table 21">
            <a:extLst>
              <a:ext uri="{FF2B5EF4-FFF2-40B4-BE49-F238E27FC236}">
                <a16:creationId xmlns:a16="http://schemas.microsoft.com/office/drawing/2014/main" id="{679D26B7-7C57-4747-A4F9-DC42EE984078}"/>
              </a:ext>
            </a:extLst>
          </p:cNvPr>
          <p:cNvGraphicFramePr>
            <a:graphicFrameLocks noGrp="1"/>
          </p:cNvGraphicFramePr>
          <p:nvPr>
            <p:extLst>
              <p:ext uri="{D42A27DB-BD31-4B8C-83A1-F6EECF244321}">
                <p14:modId xmlns:p14="http://schemas.microsoft.com/office/powerpoint/2010/main" val="3268319798"/>
              </p:ext>
            </p:extLst>
          </p:nvPr>
        </p:nvGraphicFramePr>
        <p:xfrm>
          <a:off x="1976375" y="5105400"/>
          <a:ext cx="7777225" cy="1068493"/>
        </p:xfrm>
        <a:graphic>
          <a:graphicData uri="http://schemas.openxmlformats.org/drawingml/2006/table">
            <a:tbl>
              <a:tblPr firstRow="1" bandRow="1">
                <a:tableStyleId>{5C22544A-7EE6-4342-B048-85BDC9FD1C3A}</a:tableStyleId>
              </a:tblPr>
              <a:tblGrid>
                <a:gridCol w="3205225">
                  <a:extLst>
                    <a:ext uri="{9D8B030D-6E8A-4147-A177-3AD203B41FA5}">
                      <a16:colId xmlns:a16="http://schemas.microsoft.com/office/drawing/2014/main" val="1383666486"/>
                    </a:ext>
                  </a:extLst>
                </a:gridCol>
                <a:gridCol w="2286000">
                  <a:extLst>
                    <a:ext uri="{9D8B030D-6E8A-4147-A177-3AD203B41FA5}">
                      <a16:colId xmlns:a16="http://schemas.microsoft.com/office/drawing/2014/main" val="2065242784"/>
                    </a:ext>
                  </a:extLst>
                </a:gridCol>
                <a:gridCol w="2286000">
                  <a:extLst>
                    <a:ext uri="{9D8B030D-6E8A-4147-A177-3AD203B41FA5}">
                      <a16:colId xmlns:a16="http://schemas.microsoft.com/office/drawing/2014/main" val="839480876"/>
                    </a:ext>
                  </a:extLst>
                </a:gridCol>
              </a:tblGrid>
              <a:tr h="381000">
                <a:tc>
                  <a:txBody>
                    <a:bodyPr/>
                    <a:lstStyle/>
                    <a:p>
                      <a:pPr algn="ctr"/>
                      <a:r>
                        <a:rPr lang="he-IL" sz="1400" dirty="0">
                          <a:solidFill>
                            <a:schemeClr val="tx1"/>
                          </a:solidFill>
                        </a:rPr>
                        <a:t>7</a:t>
                      </a:r>
                      <a:endParaRPr lang="en-GB" sz="1400" dirty="0">
                        <a:solidFill>
                          <a:schemeClr val="tx1"/>
                        </a:solidFill>
                      </a:endParaRPr>
                    </a:p>
                  </a:txBody>
                  <a:tcPr>
                    <a:solidFill>
                      <a:schemeClr val="accent1">
                        <a:lumMod val="20000"/>
                        <a:lumOff val="80000"/>
                      </a:schemeClr>
                    </a:solidFill>
                  </a:tcPr>
                </a:tc>
                <a:tc>
                  <a:txBody>
                    <a:bodyPr/>
                    <a:lstStyle/>
                    <a:p>
                      <a:pPr algn="ctr"/>
                      <a:r>
                        <a:rPr lang="he-IL" sz="1400" b="0" dirty="0">
                          <a:solidFill>
                            <a:schemeClr val="tx1"/>
                          </a:solidFill>
                        </a:rPr>
                        <a:t>לונדון, </a:t>
                      </a:r>
                      <a:r>
                        <a:rPr lang="he-IL" sz="1400" b="0" dirty="0" err="1">
                          <a:solidFill>
                            <a:schemeClr val="tx1"/>
                          </a:solidFill>
                        </a:rPr>
                        <a:t>לוטון</a:t>
                      </a:r>
                      <a:endParaRPr lang="en-GB" sz="1400" b="0" dirty="0">
                        <a:solidFill>
                          <a:schemeClr val="tx1"/>
                        </a:solidFill>
                      </a:endParaRPr>
                    </a:p>
                  </a:txBody>
                  <a:tcPr>
                    <a:solidFill>
                      <a:schemeClr val="accent1">
                        <a:lumMod val="20000"/>
                        <a:lumOff val="80000"/>
                      </a:schemeClr>
                    </a:solidFill>
                  </a:tcPr>
                </a:tc>
                <a:tc>
                  <a:txBody>
                    <a:bodyPr/>
                    <a:lstStyle/>
                    <a:p>
                      <a:pPr algn="ctr"/>
                      <a:r>
                        <a:rPr lang="he-IL" sz="1400" b="0" dirty="0" err="1">
                          <a:solidFill>
                            <a:schemeClr val="tx1"/>
                          </a:solidFill>
                        </a:rPr>
                        <a:t>וויזאייר</a:t>
                      </a:r>
                      <a:endParaRPr lang="en-GB" sz="14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383538787"/>
                  </a:ext>
                </a:extLst>
              </a:tr>
              <a:tr h="382693">
                <a:tc>
                  <a:txBody>
                    <a:bodyPr/>
                    <a:lstStyle/>
                    <a:p>
                      <a:pPr algn="ctr"/>
                      <a:r>
                        <a:rPr lang="he-IL" sz="1400" dirty="0">
                          <a:solidFill>
                            <a:schemeClr val="tx1"/>
                          </a:solidFill>
                        </a:rPr>
                        <a:t>14</a:t>
                      </a:r>
                      <a:endParaRPr lang="en-GB" sz="1400" dirty="0">
                        <a:solidFill>
                          <a:schemeClr val="tx1"/>
                        </a:solidFill>
                      </a:endParaRPr>
                    </a:p>
                  </a:txBody>
                  <a:tcPr/>
                </a:tc>
                <a:tc>
                  <a:txBody>
                    <a:bodyPr/>
                    <a:lstStyle/>
                    <a:p>
                      <a:pPr algn="ctr"/>
                      <a:r>
                        <a:rPr lang="he-IL" sz="1400" dirty="0"/>
                        <a:t>לונדון, היתרו</a:t>
                      </a:r>
                      <a:endParaRPr lang="en-GB" sz="1400" dirty="0"/>
                    </a:p>
                  </a:txBody>
                  <a:tcPr/>
                </a:tc>
                <a:tc>
                  <a:txBody>
                    <a:bodyPr/>
                    <a:lstStyle/>
                    <a:p>
                      <a:pPr algn="ctr"/>
                      <a:r>
                        <a:rPr lang="he-IL" sz="1400" dirty="0">
                          <a:solidFill>
                            <a:schemeClr val="tx1"/>
                          </a:solidFill>
                        </a:rPr>
                        <a:t>בריטיש </a:t>
                      </a:r>
                      <a:r>
                        <a:rPr lang="he-IL" sz="1400" dirty="0" err="1">
                          <a:solidFill>
                            <a:schemeClr val="tx1"/>
                          </a:solidFill>
                        </a:rPr>
                        <a:t>איירוויז</a:t>
                      </a:r>
                      <a:endParaRPr lang="en-GB" sz="1400" dirty="0">
                        <a:solidFill>
                          <a:schemeClr val="tx1"/>
                        </a:solidFill>
                      </a:endParaRPr>
                    </a:p>
                  </a:txBody>
                  <a:tcPr/>
                </a:tc>
                <a:extLst>
                  <a:ext uri="{0D108BD9-81ED-4DB2-BD59-A6C34878D82A}">
                    <a16:rowId xmlns:a16="http://schemas.microsoft.com/office/drawing/2014/main" val="3710032454"/>
                  </a:ext>
                </a:extLst>
              </a:tr>
              <a:tr h="174261">
                <a:tc>
                  <a:txBody>
                    <a:bodyPr/>
                    <a:lstStyle/>
                    <a:p>
                      <a:pPr algn="ctr"/>
                      <a:r>
                        <a:rPr lang="he-IL" sz="1400" dirty="0">
                          <a:solidFill>
                            <a:schemeClr val="tx1"/>
                          </a:solidFill>
                        </a:rPr>
                        <a:t>7</a:t>
                      </a:r>
                      <a:endParaRPr lang="en-GB" sz="1400" dirty="0">
                        <a:solidFill>
                          <a:schemeClr val="tx1"/>
                        </a:solidFill>
                      </a:endParaRPr>
                    </a:p>
                  </a:txBody>
                  <a:tcPr/>
                </a:tc>
                <a:tc>
                  <a:txBody>
                    <a:bodyPr/>
                    <a:lstStyle/>
                    <a:p>
                      <a:pPr algn="ctr"/>
                      <a:r>
                        <a:rPr lang="he-IL" sz="1400" dirty="0"/>
                        <a:t>לונדון, היתרו</a:t>
                      </a:r>
                      <a:endParaRPr lang="en-GB" sz="1400" dirty="0"/>
                    </a:p>
                  </a:txBody>
                  <a:tcPr/>
                </a:tc>
                <a:tc>
                  <a:txBody>
                    <a:bodyPr/>
                    <a:lstStyle/>
                    <a:p>
                      <a:pPr algn="ctr"/>
                      <a:r>
                        <a:rPr lang="he-IL" sz="1400" dirty="0" err="1">
                          <a:solidFill>
                            <a:schemeClr val="tx1"/>
                          </a:solidFill>
                        </a:rPr>
                        <a:t>וירג'ין</a:t>
                      </a:r>
                      <a:r>
                        <a:rPr lang="he-IL" sz="1400" dirty="0">
                          <a:solidFill>
                            <a:schemeClr val="tx1"/>
                          </a:solidFill>
                        </a:rPr>
                        <a:t> </a:t>
                      </a:r>
                      <a:r>
                        <a:rPr lang="he-IL" sz="1400" dirty="0" err="1">
                          <a:solidFill>
                            <a:schemeClr val="tx1"/>
                          </a:solidFill>
                        </a:rPr>
                        <a:t>אטלנטיק</a:t>
                      </a:r>
                      <a:endParaRPr lang="en-GB" sz="1400" dirty="0">
                        <a:solidFill>
                          <a:schemeClr val="tx1"/>
                        </a:solidFill>
                      </a:endParaRPr>
                    </a:p>
                  </a:txBody>
                  <a:tcPr/>
                </a:tc>
                <a:extLst>
                  <a:ext uri="{0D108BD9-81ED-4DB2-BD59-A6C34878D82A}">
                    <a16:rowId xmlns:a16="http://schemas.microsoft.com/office/drawing/2014/main" val="438419882"/>
                  </a:ext>
                </a:extLst>
              </a:tr>
            </a:tbl>
          </a:graphicData>
        </a:graphic>
      </p:graphicFrame>
      <p:sp>
        <p:nvSpPr>
          <p:cNvPr id="23" name="TextBox 22">
            <a:extLst>
              <a:ext uri="{FF2B5EF4-FFF2-40B4-BE49-F238E27FC236}">
                <a16:creationId xmlns:a16="http://schemas.microsoft.com/office/drawing/2014/main" id="{00E108E3-5598-4E3D-8EE1-94B113F23318}"/>
              </a:ext>
            </a:extLst>
          </p:cNvPr>
          <p:cNvSpPr txBox="1"/>
          <p:nvPr/>
        </p:nvSpPr>
        <p:spPr>
          <a:xfrm>
            <a:off x="9936875" y="4085347"/>
            <a:ext cx="1915512" cy="2031325"/>
          </a:xfrm>
          <a:prstGeom prst="rect">
            <a:avLst/>
          </a:prstGeom>
          <a:noFill/>
        </p:spPr>
        <p:txBody>
          <a:bodyPr wrap="square" rtlCol="0">
            <a:spAutoFit/>
          </a:bodyPr>
          <a:lstStyle/>
          <a:p>
            <a:pPr algn="r" rtl="1"/>
            <a:r>
              <a:rPr lang="he-IL" sz="1400" dirty="0">
                <a:solidFill>
                  <a:schemeClr val="bg1"/>
                </a:solidFill>
              </a:rPr>
              <a:t>*לו"ז טיסות לפני הקורונה. </a:t>
            </a:r>
          </a:p>
          <a:p>
            <a:pPr algn="r" rtl="1"/>
            <a:endParaRPr lang="he-IL" sz="1400" dirty="0">
              <a:solidFill>
                <a:schemeClr val="bg1"/>
              </a:solidFill>
            </a:endParaRPr>
          </a:p>
          <a:p>
            <a:pPr algn="r" rtl="1"/>
            <a:r>
              <a:rPr lang="he-IL" sz="1400" dirty="0">
                <a:solidFill>
                  <a:schemeClr val="bg1"/>
                </a:solidFill>
              </a:rPr>
              <a:t>מדובר </a:t>
            </a:r>
            <a:r>
              <a:rPr lang="he-IL" sz="1400" dirty="0" err="1">
                <a:solidFill>
                  <a:schemeClr val="bg1"/>
                </a:solidFill>
              </a:rPr>
              <a:t>בלו"ז</a:t>
            </a:r>
            <a:r>
              <a:rPr lang="he-IL" sz="1400" dirty="0">
                <a:solidFill>
                  <a:schemeClr val="bg1"/>
                </a:solidFill>
              </a:rPr>
              <a:t> חורף – בקיץ ישנה לרוב תוספת של טיסות כולל חברת 'ארקיע' שהייתה מפעילה כ3 טיסות שבועיות ללונדון.</a:t>
            </a:r>
            <a:endParaRPr lang="en-GB" sz="1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9539" y="135636"/>
            <a:ext cx="11936095" cy="1229360"/>
            <a:chOff x="129539" y="135636"/>
            <a:chExt cx="11936095" cy="1229360"/>
          </a:xfrm>
        </p:grpSpPr>
        <p:sp>
          <p:nvSpPr>
            <p:cNvPr id="3" name="object 3"/>
            <p:cNvSpPr/>
            <p:nvPr/>
          </p:nvSpPr>
          <p:spPr>
            <a:xfrm>
              <a:off x="129539" y="163068"/>
              <a:ext cx="11936095" cy="1035050"/>
            </a:xfrm>
            <a:custGeom>
              <a:avLst/>
              <a:gdLst/>
              <a:ahLst/>
              <a:cxnLst/>
              <a:rect l="l" t="t" r="r" b="b"/>
              <a:pathLst>
                <a:path w="11936095" h="1035050">
                  <a:moveTo>
                    <a:pt x="11935968" y="0"/>
                  </a:moveTo>
                  <a:lnTo>
                    <a:pt x="0" y="0"/>
                  </a:lnTo>
                  <a:lnTo>
                    <a:pt x="0" y="1034795"/>
                  </a:lnTo>
                  <a:lnTo>
                    <a:pt x="11935968" y="1034795"/>
                  </a:lnTo>
                  <a:lnTo>
                    <a:pt x="11935968" y="0"/>
                  </a:lnTo>
                  <a:close/>
                </a:path>
              </a:pathLst>
            </a:custGeom>
            <a:solidFill>
              <a:srgbClr val="8BD2D6"/>
            </a:solidFill>
          </p:spPr>
          <p:txBody>
            <a:bodyPr wrap="square" lIns="0" tIns="0" rIns="0" bIns="0" rtlCol="0"/>
            <a:lstStyle/>
            <a:p>
              <a:endParaRPr/>
            </a:p>
          </p:txBody>
        </p:sp>
        <p:sp>
          <p:nvSpPr>
            <p:cNvPr id="4" name="object 4"/>
            <p:cNvSpPr/>
            <p:nvPr/>
          </p:nvSpPr>
          <p:spPr>
            <a:xfrm>
              <a:off x="4195572" y="135636"/>
              <a:ext cx="4109466" cy="1229106"/>
            </a:xfrm>
            <a:prstGeom prst="rect">
              <a:avLst/>
            </a:prstGeom>
            <a:blipFill>
              <a:blip r:embed="rId2" cstate="print"/>
              <a:stretch>
                <a:fillRect/>
              </a:stretch>
            </a:blipFill>
          </p:spPr>
          <p:txBody>
            <a:bodyPr wrap="square" lIns="0" tIns="0" rIns="0" bIns="0" rtlCol="0"/>
            <a:lstStyle/>
            <a:p>
              <a:endParaRPr/>
            </a:p>
          </p:txBody>
        </p:sp>
      </p:grpSp>
      <p:sp>
        <p:nvSpPr>
          <p:cNvPr id="6" name="object 6"/>
          <p:cNvSpPr/>
          <p:nvPr/>
        </p:nvSpPr>
        <p:spPr>
          <a:xfrm>
            <a:off x="11003280" y="6490598"/>
            <a:ext cx="970633" cy="285410"/>
          </a:xfrm>
          <a:prstGeom prst="rect">
            <a:avLst/>
          </a:prstGeom>
          <a:blipFill>
            <a:blip r:embed="rId3" cstate="print"/>
            <a:stretch>
              <a:fillRect/>
            </a:stretch>
          </a:blipFill>
        </p:spPr>
        <p:txBody>
          <a:bodyPr wrap="square" lIns="0" tIns="0" rIns="0" bIns="0" rtlCol="0"/>
          <a:lstStyle/>
          <a:p>
            <a:endParaRPr/>
          </a:p>
        </p:txBody>
      </p:sp>
      <p:grpSp>
        <p:nvGrpSpPr>
          <p:cNvPr id="7" name="object 7"/>
          <p:cNvGrpSpPr/>
          <p:nvPr/>
        </p:nvGrpSpPr>
        <p:grpSpPr>
          <a:xfrm>
            <a:off x="129539" y="1313688"/>
            <a:ext cx="11936095" cy="5495925"/>
            <a:chOff x="129539" y="1313688"/>
            <a:chExt cx="11936095" cy="5495925"/>
          </a:xfrm>
        </p:grpSpPr>
        <p:sp>
          <p:nvSpPr>
            <p:cNvPr id="8" name="object 8"/>
            <p:cNvSpPr/>
            <p:nvPr/>
          </p:nvSpPr>
          <p:spPr>
            <a:xfrm>
              <a:off x="188975" y="6466332"/>
              <a:ext cx="935736" cy="34279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29539" y="1313688"/>
              <a:ext cx="11936095" cy="5125720"/>
            </a:xfrm>
            <a:custGeom>
              <a:avLst/>
              <a:gdLst/>
              <a:ahLst/>
              <a:cxnLst/>
              <a:rect l="l" t="t" r="r" b="b"/>
              <a:pathLst>
                <a:path w="11936095" h="5125720">
                  <a:moveTo>
                    <a:pt x="11935968" y="0"/>
                  </a:moveTo>
                  <a:lnTo>
                    <a:pt x="0" y="0"/>
                  </a:lnTo>
                  <a:lnTo>
                    <a:pt x="0" y="5125212"/>
                  </a:lnTo>
                  <a:lnTo>
                    <a:pt x="11935968" y="5125212"/>
                  </a:lnTo>
                  <a:lnTo>
                    <a:pt x="11935968" y="0"/>
                  </a:lnTo>
                  <a:close/>
                </a:path>
              </a:pathLst>
            </a:custGeom>
            <a:solidFill>
              <a:srgbClr val="B3B5C1"/>
            </a:solidFill>
          </p:spPr>
          <p:txBody>
            <a:bodyPr wrap="square" lIns="0" tIns="0" rIns="0" bIns="0" rtlCol="0"/>
            <a:lstStyle/>
            <a:p>
              <a:endParaRPr/>
            </a:p>
          </p:txBody>
        </p:sp>
      </p:grpSp>
      <p:sp>
        <p:nvSpPr>
          <p:cNvPr id="13" name="TextBox 12">
            <a:extLst>
              <a:ext uri="{FF2B5EF4-FFF2-40B4-BE49-F238E27FC236}">
                <a16:creationId xmlns:a16="http://schemas.microsoft.com/office/drawing/2014/main" id="{BD5378BC-1BC9-4277-B933-8F12A243707A}"/>
              </a:ext>
            </a:extLst>
          </p:cNvPr>
          <p:cNvSpPr txBox="1"/>
          <p:nvPr/>
        </p:nvSpPr>
        <p:spPr>
          <a:xfrm>
            <a:off x="1371600" y="1752600"/>
            <a:ext cx="9753600" cy="523220"/>
          </a:xfrm>
          <a:prstGeom prst="rect">
            <a:avLst/>
          </a:prstGeom>
          <a:noFill/>
        </p:spPr>
        <p:txBody>
          <a:bodyPr wrap="square" rtlCol="0">
            <a:spAutoFit/>
          </a:bodyPr>
          <a:lstStyle/>
          <a:p>
            <a:pPr algn="ctr"/>
            <a:r>
              <a:rPr lang="he-IL" sz="1400" b="1" dirty="0">
                <a:solidFill>
                  <a:schemeClr val="bg1"/>
                </a:solidFill>
              </a:rPr>
              <a:t>מטרתה המרכזית של הלשכה הינה הבאת התייר הבריטי לישראל, על מנת לעשות זאת ישנה עבודה רבה סביב העלאת המודעות למוצר</a:t>
            </a:r>
          </a:p>
          <a:p>
            <a:pPr algn="ctr"/>
            <a:r>
              <a:rPr lang="he-IL" sz="1400" b="1" dirty="0">
                <a:solidFill>
                  <a:schemeClr val="bg1"/>
                </a:solidFill>
              </a:rPr>
              <a:t>הישראלי מול תעשיית התיירות המקומית, המדיה והקהל הכללי</a:t>
            </a:r>
          </a:p>
        </p:txBody>
      </p:sp>
      <p:sp>
        <p:nvSpPr>
          <p:cNvPr id="14" name="TextBox 13">
            <a:extLst>
              <a:ext uri="{FF2B5EF4-FFF2-40B4-BE49-F238E27FC236}">
                <a16:creationId xmlns:a16="http://schemas.microsoft.com/office/drawing/2014/main" id="{BD82D6CC-CDD2-4E19-8BF6-C097C4E5F53F}"/>
              </a:ext>
            </a:extLst>
          </p:cNvPr>
          <p:cNvSpPr txBox="1"/>
          <p:nvPr/>
        </p:nvSpPr>
        <p:spPr>
          <a:xfrm>
            <a:off x="131446" y="2819400"/>
            <a:ext cx="11456034" cy="3330335"/>
          </a:xfrm>
          <a:prstGeom prst="rect">
            <a:avLst/>
          </a:prstGeom>
          <a:noFill/>
        </p:spPr>
        <p:txBody>
          <a:bodyPr wrap="square" rtlCol="0">
            <a:spAutoFit/>
          </a:bodyPr>
          <a:lstStyle/>
          <a:p>
            <a:pPr marL="285750" indent="-285750" algn="r" rtl="1">
              <a:lnSpc>
                <a:spcPct val="150000"/>
              </a:lnSpc>
              <a:buFont typeface="Arial" panose="020B0604020202020204" pitchFamily="34" charset="0"/>
              <a:buChar char="•"/>
            </a:pPr>
            <a:r>
              <a:rPr lang="he-IL" sz="1400" b="1" dirty="0">
                <a:solidFill>
                  <a:schemeClr val="bg1"/>
                </a:solidFill>
              </a:rPr>
              <a:t>פיתוח צינורות השיווק על ידי יצירה ושמירה של קשרים עם תעשיית התיירות המקומית, חתימה על הסכמי שיווק במימון משותף מולם ושיתופי פעולה שונים. </a:t>
            </a:r>
          </a:p>
          <a:p>
            <a:pPr marL="285750" indent="-285750" algn="r" rtl="1">
              <a:lnSpc>
                <a:spcPct val="150000"/>
              </a:lnSpc>
              <a:buFont typeface="Arial" panose="020B0604020202020204" pitchFamily="34" charset="0"/>
              <a:buChar char="•"/>
            </a:pPr>
            <a:r>
              <a:rPr lang="he-IL" sz="1400" b="1" dirty="0">
                <a:solidFill>
                  <a:schemeClr val="bg1"/>
                </a:solidFill>
              </a:rPr>
              <a:t>הפעלת </a:t>
            </a:r>
            <a:r>
              <a:rPr lang="he-IL" sz="1400" b="1" dirty="0" err="1">
                <a:solidFill>
                  <a:schemeClr val="bg1"/>
                </a:solidFill>
              </a:rPr>
              <a:t>אסטרטגייה</a:t>
            </a:r>
            <a:r>
              <a:rPr lang="he-IL" sz="1400" b="1" dirty="0">
                <a:solidFill>
                  <a:schemeClr val="bg1"/>
                </a:solidFill>
              </a:rPr>
              <a:t> של יחסי ציבור לקידום המוצר הישראלי בעזרת חברת </a:t>
            </a:r>
            <a:r>
              <a:rPr lang="he-IL" sz="1400" b="1" dirty="0" err="1">
                <a:solidFill>
                  <a:schemeClr val="bg1"/>
                </a:solidFill>
              </a:rPr>
              <a:t>יח</a:t>
            </a:r>
            <a:r>
              <a:rPr lang="he-IL" sz="1400" b="1" dirty="0">
                <a:solidFill>
                  <a:schemeClr val="bg1"/>
                </a:solidFill>
              </a:rPr>
              <a:t>" צ מקומית . </a:t>
            </a:r>
          </a:p>
          <a:p>
            <a:pPr marL="285750" indent="-285750" algn="r" rtl="1">
              <a:lnSpc>
                <a:spcPct val="150000"/>
              </a:lnSpc>
              <a:buFont typeface="Arial" panose="020B0604020202020204" pitchFamily="34" charset="0"/>
              <a:buChar char="•"/>
            </a:pPr>
            <a:r>
              <a:rPr lang="he-IL" sz="1400" b="1" dirty="0">
                <a:solidFill>
                  <a:schemeClr val="bg1"/>
                </a:solidFill>
              </a:rPr>
              <a:t>השתתפות בסמינרים, אירועים וירידי תיירות מקצועיים, דתיים (לרוב נוצרים) ולקהל הכללי . </a:t>
            </a:r>
          </a:p>
          <a:p>
            <a:pPr marL="285750" indent="-285750" algn="r" rtl="1">
              <a:lnSpc>
                <a:spcPct val="150000"/>
              </a:lnSpc>
              <a:buFont typeface="Arial" panose="020B0604020202020204" pitchFamily="34" charset="0"/>
              <a:buChar char="•"/>
            </a:pPr>
            <a:r>
              <a:rPr lang="he-IL" sz="1400" b="1" dirty="0">
                <a:solidFill>
                  <a:schemeClr val="bg1"/>
                </a:solidFill>
              </a:rPr>
              <a:t>פרסום ויצירת </a:t>
            </a:r>
            <a:r>
              <a:rPr lang="he-IL" sz="1400" b="1" dirty="0" err="1">
                <a:solidFill>
                  <a:schemeClr val="bg1"/>
                </a:solidFill>
              </a:rPr>
              <a:t>שתפ"י</a:t>
            </a:r>
            <a:r>
              <a:rPr lang="he-IL" sz="1400" b="1" dirty="0">
                <a:solidFill>
                  <a:schemeClr val="bg1"/>
                </a:solidFill>
              </a:rPr>
              <a:t> תוכן עם גופי מדיה מובילים . </a:t>
            </a:r>
          </a:p>
          <a:p>
            <a:pPr marL="285750" indent="-285750" algn="r" rtl="1">
              <a:lnSpc>
                <a:spcPct val="150000"/>
              </a:lnSpc>
              <a:buFont typeface="Arial" panose="020B0604020202020204" pitchFamily="34" charset="0"/>
              <a:buChar char="•"/>
            </a:pPr>
            <a:r>
              <a:rPr lang="he-IL" sz="1400" b="1" dirty="0">
                <a:solidFill>
                  <a:schemeClr val="bg1"/>
                </a:solidFill>
              </a:rPr>
              <a:t>עריכת סמינרים, פגישות, הכשרות ואירועים לסוכנים ולסוכנויות הגדולות </a:t>
            </a:r>
            <a:r>
              <a:rPr lang="en-GB" sz="1400" b="1" dirty="0">
                <a:solidFill>
                  <a:schemeClr val="bg1"/>
                </a:solidFill>
              </a:rPr>
              <a:t>TO</a:t>
            </a:r>
          </a:p>
          <a:p>
            <a:pPr marL="285750" indent="-285750" algn="r" rtl="1">
              <a:lnSpc>
                <a:spcPct val="150000"/>
              </a:lnSpc>
              <a:buFont typeface="Arial" panose="020B0604020202020204" pitchFamily="34" charset="0"/>
              <a:buChar char="•"/>
            </a:pPr>
            <a:r>
              <a:rPr lang="he-IL" sz="1400" b="1" dirty="0">
                <a:solidFill>
                  <a:schemeClr val="bg1"/>
                </a:solidFill>
              </a:rPr>
              <a:t>עמידה בקשר עם חברות-תעופה וחתירה להבאת חברות תעופה חדשות לטוס לארץ . </a:t>
            </a:r>
          </a:p>
          <a:p>
            <a:pPr marL="285750" indent="-285750" algn="r" rtl="1">
              <a:lnSpc>
                <a:spcPct val="150000"/>
              </a:lnSpc>
              <a:buFont typeface="Arial" panose="020B0604020202020204" pitchFamily="34" charset="0"/>
              <a:buChar char="•"/>
            </a:pPr>
            <a:r>
              <a:rPr lang="he-IL" sz="1400" b="1" dirty="0">
                <a:solidFill>
                  <a:schemeClr val="bg1"/>
                </a:solidFill>
              </a:rPr>
              <a:t>ריכוז מידע על המוצר הישראלי דרך אתר האינטרנט, רשתות חברתיות ואף פרטני (</a:t>
            </a:r>
            <a:r>
              <a:rPr lang="he-IL" sz="1400" b="1" dirty="0" err="1">
                <a:solidFill>
                  <a:schemeClr val="bg1"/>
                </a:solidFill>
              </a:rPr>
              <a:t>מיילי</a:t>
            </a:r>
            <a:r>
              <a:rPr lang="he-IL" sz="1400" b="1" dirty="0">
                <a:solidFill>
                  <a:schemeClr val="bg1"/>
                </a:solidFill>
              </a:rPr>
              <a:t>/טלפוני) כולל שליחת חומרים וברושורים . </a:t>
            </a:r>
          </a:p>
          <a:p>
            <a:pPr marL="285750" indent="-285750" algn="r" rtl="1">
              <a:lnSpc>
                <a:spcPct val="150000"/>
              </a:lnSpc>
              <a:buFont typeface="Arial" panose="020B0604020202020204" pitchFamily="34" charset="0"/>
              <a:buChar char="•"/>
            </a:pPr>
            <a:r>
              <a:rPr lang="he-IL" sz="1400" b="1" dirty="0">
                <a:solidFill>
                  <a:schemeClr val="bg1"/>
                </a:solidFill>
              </a:rPr>
              <a:t>שליחת עיתונאים, </a:t>
            </a:r>
            <a:r>
              <a:rPr lang="he-IL" sz="1400" b="1" dirty="0" err="1">
                <a:solidFill>
                  <a:schemeClr val="bg1"/>
                </a:solidFill>
              </a:rPr>
              <a:t>משפיענים</a:t>
            </a:r>
            <a:r>
              <a:rPr lang="he-IL" sz="1400" b="1" dirty="0">
                <a:solidFill>
                  <a:schemeClr val="bg1"/>
                </a:solidFill>
              </a:rPr>
              <a:t> וסלבריטאים לסיורים בישראל . </a:t>
            </a:r>
          </a:p>
          <a:p>
            <a:pPr marL="285750" indent="-285750" algn="r" rtl="1">
              <a:lnSpc>
                <a:spcPct val="150000"/>
              </a:lnSpc>
              <a:buFont typeface="Arial" panose="020B0604020202020204" pitchFamily="34" charset="0"/>
              <a:buChar char="•"/>
            </a:pPr>
            <a:r>
              <a:rPr lang="he-IL" sz="1400" b="1" dirty="0">
                <a:solidFill>
                  <a:schemeClr val="bg1"/>
                </a:solidFill>
              </a:rPr>
              <a:t>אחריות גם על פיתוח המוצר הישראלי באירלנד . </a:t>
            </a:r>
          </a:p>
          <a:p>
            <a:pPr marL="285750" indent="-285750" algn="r" rtl="1">
              <a:lnSpc>
                <a:spcPct val="150000"/>
              </a:lnSpc>
              <a:buFont typeface="Arial" panose="020B0604020202020204" pitchFamily="34" charset="0"/>
              <a:buChar char="•"/>
            </a:pPr>
            <a:r>
              <a:rPr lang="he-IL" sz="1600" b="1" dirty="0">
                <a:solidFill>
                  <a:schemeClr val="bg1"/>
                </a:solidFill>
              </a:rPr>
              <a:t>העברת מרבית הפעילות אונליין בעקבות משבר הקורונה עם חזרה לאירועים פרונטליים בחודשים האחרונים.</a:t>
            </a:r>
            <a:endParaRPr lang="en-GB" sz="16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8015" y="6438900"/>
            <a:ext cx="11936095" cy="21590"/>
          </a:xfrm>
          <a:custGeom>
            <a:avLst/>
            <a:gdLst/>
            <a:ahLst/>
            <a:cxnLst/>
            <a:rect l="l" t="t" r="r" b="b"/>
            <a:pathLst>
              <a:path w="11936095" h="21589">
                <a:moveTo>
                  <a:pt x="0" y="21335"/>
                </a:moveTo>
                <a:lnTo>
                  <a:pt x="11935968" y="21335"/>
                </a:lnTo>
                <a:lnTo>
                  <a:pt x="11935968" y="0"/>
                </a:lnTo>
                <a:lnTo>
                  <a:pt x="0" y="0"/>
                </a:lnTo>
                <a:lnTo>
                  <a:pt x="0" y="21335"/>
                </a:lnTo>
                <a:close/>
              </a:path>
            </a:pathLst>
          </a:custGeom>
          <a:solidFill>
            <a:srgbClr val="DBEFF0"/>
          </a:solidFill>
        </p:spPr>
        <p:txBody>
          <a:bodyPr wrap="square" lIns="0" tIns="0" rIns="0" bIns="0" rtlCol="0"/>
          <a:lstStyle/>
          <a:p>
            <a:endParaRPr/>
          </a:p>
        </p:txBody>
      </p:sp>
      <p:grpSp>
        <p:nvGrpSpPr>
          <p:cNvPr id="3" name="object 3"/>
          <p:cNvGrpSpPr/>
          <p:nvPr/>
        </p:nvGrpSpPr>
        <p:grpSpPr>
          <a:xfrm>
            <a:off x="129539" y="163068"/>
            <a:ext cx="11936095" cy="1235710"/>
            <a:chOff x="129539" y="163068"/>
            <a:chExt cx="11936095" cy="1235710"/>
          </a:xfrm>
        </p:grpSpPr>
        <p:sp>
          <p:nvSpPr>
            <p:cNvPr id="4" name="object 4"/>
            <p:cNvSpPr/>
            <p:nvPr/>
          </p:nvSpPr>
          <p:spPr>
            <a:xfrm>
              <a:off x="129539" y="163068"/>
              <a:ext cx="11936095" cy="1035050"/>
            </a:xfrm>
            <a:custGeom>
              <a:avLst/>
              <a:gdLst/>
              <a:ahLst/>
              <a:cxnLst/>
              <a:rect l="l" t="t" r="r" b="b"/>
              <a:pathLst>
                <a:path w="11936095" h="1035050">
                  <a:moveTo>
                    <a:pt x="11935968" y="0"/>
                  </a:moveTo>
                  <a:lnTo>
                    <a:pt x="0" y="0"/>
                  </a:lnTo>
                  <a:lnTo>
                    <a:pt x="0" y="1034795"/>
                  </a:lnTo>
                  <a:lnTo>
                    <a:pt x="11935968" y="1034795"/>
                  </a:lnTo>
                  <a:lnTo>
                    <a:pt x="11935968" y="0"/>
                  </a:lnTo>
                  <a:close/>
                </a:path>
              </a:pathLst>
            </a:custGeom>
            <a:solidFill>
              <a:srgbClr val="EE7989"/>
            </a:solidFill>
          </p:spPr>
          <p:txBody>
            <a:bodyPr wrap="square" lIns="0" tIns="0" rIns="0" bIns="0" rtlCol="0"/>
            <a:lstStyle/>
            <a:p>
              <a:endParaRPr/>
            </a:p>
          </p:txBody>
        </p:sp>
        <p:sp>
          <p:nvSpPr>
            <p:cNvPr id="5" name="object 5"/>
            <p:cNvSpPr/>
            <p:nvPr/>
          </p:nvSpPr>
          <p:spPr>
            <a:xfrm>
              <a:off x="4689348" y="169164"/>
              <a:ext cx="4671822" cy="122910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503419" y="169164"/>
              <a:ext cx="912113" cy="122910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866644" y="169164"/>
              <a:ext cx="2362961" cy="1229105"/>
            </a:xfrm>
            <a:prstGeom prst="rect">
              <a:avLst/>
            </a:prstGeom>
            <a:blipFill>
              <a:blip r:embed="rId4" cstate="print"/>
              <a:stretch>
                <a:fillRect/>
              </a:stretch>
            </a:blipFill>
          </p:spPr>
          <p:txBody>
            <a:bodyPr wrap="square" lIns="0" tIns="0" rIns="0" bIns="0" rtlCol="0"/>
            <a:lstStyle/>
            <a:p>
              <a:endParaRPr/>
            </a:p>
          </p:txBody>
        </p:sp>
      </p:grpSp>
      <p:grpSp>
        <p:nvGrpSpPr>
          <p:cNvPr id="9" name="object 9"/>
          <p:cNvGrpSpPr/>
          <p:nvPr/>
        </p:nvGrpSpPr>
        <p:grpSpPr>
          <a:xfrm>
            <a:off x="0" y="1198118"/>
            <a:ext cx="11936095" cy="5495442"/>
            <a:chOff x="129539" y="1313688"/>
            <a:chExt cx="11936095" cy="5495442"/>
          </a:xfrm>
        </p:grpSpPr>
        <p:sp>
          <p:nvSpPr>
            <p:cNvPr id="10" name="object 10"/>
            <p:cNvSpPr/>
            <p:nvPr/>
          </p:nvSpPr>
          <p:spPr>
            <a:xfrm>
              <a:off x="188975" y="6466332"/>
              <a:ext cx="935736" cy="342798"/>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129539" y="1313688"/>
              <a:ext cx="11936095" cy="5125720"/>
            </a:xfrm>
            <a:custGeom>
              <a:avLst/>
              <a:gdLst/>
              <a:ahLst/>
              <a:cxnLst/>
              <a:rect l="l" t="t" r="r" b="b"/>
              <a:pathLst>
                <a:path w="11936095" h="5125720">
                  <a:moveTo>
                    <a:pt x="11935968" y="0"/>
                  </a:moveTo>
                  <a:lnTo>
                    <a:pt x="0" y="0"/>
                  </a:lnTo>
                  <a:lnTo>
                    <a:pt x="0" y="5125212"/>
                  </a:lnTo>
                  <a:lnTo>
                    <a:pt x="11935968" y="5125212"/>
                  </a:lnTo>
                  <a:lnTo>
                    <a:pt x="11935968" y="0"/>
                  </a:lnTo>
                  <a:close/>
                </a:path>
              </a:pathLst>
            </a:custGeom>
            <a:solidFill>
              <a:srgbClr val="B3B5C1"/>
            </a:solidFill>
          </p:spPr>
          <p:txBody>
            <a:bodyPr wrap="square" lIns="0" tIns="0" rIns="0" bIns="0" rtlCol="0"/>
            <a:lstStyle/>
            <a:p>
              <a:endParaRPr/>
            </a:p>
          </p:txBody>
        </p:sp>
        <p:sp>
          <p:nvSpPr>
            <p:cNvPr id="12" name="object 12"/>
            <p:cNvSpPr/>
            <p:nvPr/>
          </p:nvSpPr>
          <p:spPr>
            <a:xfrm>
              <a:off x="656844" y="1552956"/>
              <a:ext cx="4416552" cy="227533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8705087" y="1552956"/>
              <a:ext cx="3217163" cy="196596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124712" y="4108704"/>
              <a:ext cx="4181855" cy="2276856"/>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1003280" y="6490598"/>
              <a:ext cx="970633" cy="285410"/>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8084694" y="3717798"/>
              <a:ext cx="2892552" cy="2410967"/>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10891873" y="4813299"/>
              <a:ext cx="1082040" cy="1328928"/>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5600699" y="1487424"/>
              <a:ext cx="2423159" cy="3026664"/>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4716780" y="4577960"/>
              <a:ext cx="3169919" cy="1670304"/>
            </a:xfrm>
            <a:prstGeom prst="rect">
              <a:avLst/>
            </a:prstGeom>
            <a:blipFill>
              <a:blip r:embed="rId13" cstate="print"/>
              <a:stretch>
                <a:fillRect/>
              </a:stretch>
            </a:blipFill>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27000" y="1354430"/>
            <a:ext cx="11938000" cy="5468010"/>
            <a:chOff x="126492" y="1341119"/>
            <a:chExt cx="11938000" cy="5468010"/>
          </a:xfrm>
        </p:grpSpPr>
        <p:sp>
          <p:nvSpPr>
            <p:cNvPr id="4" name="object 4"/>
            <p:cNvSpPr/>
            <p:nvPr/>
          </p:nvSpPr>
          <p:spPr>
            <a:xfrm>
              <a:off x="188976" y="6466331"/>
              <a:ext cx="935736" cy="34279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003280" y="6490598"/>
              <a:ext cx="970633" cy="28541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6492" y="1341119"/>
              <a:ext cx="11938000" cy="5125720"/>
            </a:xfrm>
            <a:custGeom>
              <a:avLst/>
              <a:gdLst/>
              <a:ahLst/>
              <a:cxnLst/>
              <a:rect l="l" t="t" r="r" b="b"/>
              <a:pathLst>
                <a:path w="11938000" h="5125720">
                  <a:moveTo>
                    <a:pt x="11937492" y="0"/>
                  </a:moveTo>
                  <a:lnTo>
                    <a:pt x="0" y="0"/>
                  </a:lnTo>
                  <a:lnTo>
                    <a:pt x="0" y="5125212"/>
                  </a:lnTo>
                  <a:lnTo>
                    <a:pt x="11937492" y="5125212"/>
                  </a:lnTo>
                  <a:lnTo>
                    <a:pt x="11937492" y="0"/>
                  </a:lnTo>
                  <a:close/>
                </a:path>
              </a:pathLst>
            </a:custGeom>
            <a:solidFill>
              <a:srgbClr val="B3B5C1"/>
            </a:solidFill>
          </p:spPr>
          <p:txBody>
            <a:bodyPr wrap="square" lIns="0" tIns="0" rIns="0" bIns="0" rtlCol="0"/>
            <a:lstStyle/>
            <a:p>
              <a:endParaRPr/>
            </a:p>
          </p:txBody>
        </p:sp>
        <p:sp>
          <p:nvSpPr>
            <p:cNvPr id="7" name="object 7"/>
            <p:cNvSpPr/>
            <p:nvPr/>
          </p:nvSpPr>
          <p:spPr>
            <a:xfrm>
              <a:off x="291084" y="1397507"/>
              <a:ext cx="2991612" cy="228752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295892" y="4289704"/>
              <a:ext cx="2423159" cy="2017776"/>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0011438" y="1521459"/>
              <a:ext cx="1825752" cy="246888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318170" y="3778777"/>
              <a:ext cx="3983736" cy="2429256"/>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74547" y="3909059"/>
              <a:ext cx="2900172" cy="248716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451092" y="1590293"/>
              <a:ext cx="3297880" cy="2468881"/>
            </a:xfrm>
            <a:prstGeom prst="rect">
              <a:avLst/>
            </a:prstGeom>
            <a:blipFill>
              <a:blip r:embed="rId9" cstate="print"/>
              <a:stretch>
                <a:fillRect/>
              </a:stretch>
            </a:blipFill>
          </p:spPr>
          <p:txBody>
            <a:bodyPr wrap="square" lIns="0" tIns="0" rIns="0" bIns="0" rtlCol="0"/>
            <a:lstStyle/>
            <a:p>
              <a:endParaRPr/>
            </a:p>
          </p:txBody>
        </p:sp>
      </p:grpSp>
      <p:pic>
        <p:nvPicPr>
          <p:cNvPr id="15" name="Picture 14" descr="A picture containing text, person, indoor, preparing&#10;&#10;Description automatically generated">
            <a:extLst>
              <a:ext uri="{FF2B5EF4-FFF2-40B4-BE49-F238E27FC236}">
                <a16:creationId xmlns:a16="http://schemas.microsoft.com/office/drawing/2014/main" id="{601F09F7-AB1B-4185-92A6-BD703EEF328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948" r="18403" b="18380"/>
          <a:stretch/>
        </p:blipFill>
        <p:spPr>
          <a:xfrm>
            <a:off x="2881841" y="1556806"/>
            <a:ext cx="2873673" cy="19764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17366</TotalTime>
  <Words>1283</Words>
  <Application>Microsoft Office PowerPoint</Application>
  <PresentationFormat>Widescreen</PresentationFormat>
  <Paragraphs>140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Carlito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 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אלפייה לימור</dc:creator>
  <cp:lastModifiedBy>Sharon Ehrlich Bershadsky</cp:lastModifiedBy>
  <cp:revision>16</cp:revision>
  <dcterms:created xsi:type="dcterms:W3CDTF">2021-10-13T12:41:11Z</dcterms:created>
  <dcterms:modified xsi:type="dcterms:W3CDTF">2022-02-14T11:24:52Z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2020-07-13T00:00:00Z</vt:filetime>
  </property>
  <property fmtid="{D5CDD505-2E9C-101B-9397-08002B2CF9AE}" pid="3" name="Creator">
    <vt:lpwstr>Microsoft® PowerPoint® for Office 365</vt:lpwstr>
  </property>
  <property fmtid="{D5CDD505-2E9C-101B-9397-08002B2CF9AE}" pid="4" name="LastSaved">
    <vt:filetime>2021-10-13T00:00:00Z</vt:filetime>
  </property>
</Properties>
</file>